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51"/>
  </p:notesMasterIdLst>
  <p:sldIdLst>
    <p:sldId id="260" r:id="rId3"/>
    <p:sldId id="264" r:id="rId4"/>
    <p:sldId id="265" r:id="rId5"/>
    <p:sldId id="256" r:id="rId6"/>
    <p:sldId id="267" r:id="rId7"/>
    <p:sldId id="257" r:id="rId8"/>
    <p:sldId id="262" r:id="rId9"/>
    <p:sldId id="316" r:id="rId10"/>
    <p:sldId id="326" r:id="rId11"/>
    <p:sldId id="327" r:id="rId12"/>
    <p:sldId id="296" r:id="rId13"/>
    <p:sldId id="297" r:id="rId14"/>
    <p:sldId id="325" r:id="rId15"/>
    <p:sldId id="307" r:id="rId16"/>
    <p:sldId id="311" r:id="rId17"/>
    <p:sldId id="310" r:id="rId18"/>
    <p:sldId id="315" r:id="rId19"/>
    <p:sldId id="314" r:id="rId20"/>
    <p:sldId id="275" r:id="rId21"/>
    <p:sldId id="276" r:id="rId22"/>
    <p:sldId id="278" r:id="rId23"/>
    <p:sldId id="279" r:id="rId24"/>
    <p:sldId id="280" r:id="rId25"/>
    <p:sldId id="281" r:id="rId26"/>
    <p:sldId id="277" r:id="rId27"/>
    <p:sldId id="318" r:id="rId28"/>
    <p:sldId id="319" r:id="rId29"/>
    <p:sldId id="282" r:id="rId30"/>
    <p:sldId id="329" r:id="rId31"/>
    <p:sldId id="298" r:id="rId32"/>
    <p:sldId id="300" r:id="rId33"/>
    <p:sldId id="302" r:id="rId34"/>
    <p:sldId id="304" r:id="rId35"/>
    <p:sldId id="330" r:id="rId36"/>
    <p:sldId id="309" r:id="rId37"/>
    <p:sldId id="283" r:id="rId38"/>
    <p:sldId id="313" r:id="rId39"/>
    <p:sldId id="284" r:id="rId40"/>
    <p:sldId id="286" r:id="rId41"/>
    <p:sldId id="287" r:id="rId42"/>
    <p:sldId id="289" r:id="rId43"/>
    <p:sldId id="290" r:id="rId44"/>
    <p:sldId id="291" r:id="rId45"/>
    <p:sldId id="293" r:id="rId46"/>
    <p:sldId id="294" r:id="rId47"/>
    <p:sldId id="322" r:id="rId48"/>
    <p:sldId id="323" r:id="rId49"/>
    <p:sldId id="32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D1569B-DDB7-4921-8FF8-3550211A8429}">
          <p14:sldIdLst>
            <p14:sldId id="260"/>
            <p14:sldId id="264"/>
            <p14:sldId id="265"/>
            <p14:sldId id="256"/>
            <p14:sldId id="267"/>
            <p14:sldId id="257"/>
            <p14:sldId id="262"/>
          </p14:sldIdLst>
        </p14:section>
        <p14:section name="자가격리" id="{E1FD8359-E287-45C6-85ED-13D75DD90D8F}">
          <p14:sldIdLst>
            <p14:sldId id="316"/>
            <p14:sldId id="326"/>
            <p14:sldId id="327"/>
            <p14:sldId id="296"/>
            <p14:sldId id="297"/>
            <p14:sldId id="325"/>
            <p14:sldId id="307"/>
            <p14:sldId id="311"/>
            <p14:sldId id="310"/>
            <p14:sldId id="315"/>
            <p14:sldId id="314"/>
            <p14:sldId id="275"/>
            <p14:sldId id="276"/>
            <p14:sldId id="278"/>
            <p14:sldId id="279"/>
            <p14:sldId id="280"/>
            <p14:sldId id="281"/>
            <p14:sldId id="277"/>
            <p14:sldId id="318"/>
            <p14:sldId id="319"/>
          </p14:sldIdLst>
        </p14:section>
        <p14:section name="생활치료" id="{50B1FF13-D931-49D5-859C-889C7C06956D}">
          <p14:sldIdLst>
            <p14:sldId id="282"/>
            <p14:sldId id="329"/>
            <p14:sldId id="298"/>
            <p14:sldId id="300"/>
            <p14:sldId id="302"/>
            <p14:sldId id="304"/>
            <p14:sldId id="330"/>
            <p14:sldId id="309"/>
            <p14:sldId id="283"/>
            <p14:sldId id="313"/>
            <p14:sldId id="284"/>
            <p14:sldId id="286"/>
            <p14:sldId id="287"/>
            <p14:sldId id="289"/>
            <p14:sldId id="290"/>
            <p14:sldId id="291"/>
            <p14:sldId id="293"/>
            <p14:sldId id="294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4BBF2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38" autoAdjust="0"/>
    <p:restoredTop sz="95122" autoAdjust="0"/>
  </p:normalViewPr>
  <p:slideViewPr>
    <p:cSldViewPr snapToGrid="0">
      <p:cViewPr varScale="1">
        <p:scale>
          <a:sx n="80" d="100"/>
          <a:sy n="80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BE616-0702-412D-B065-2AD7C72025E3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B58C-ED01-4982-960B-C8238181F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0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207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5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5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4660A-4FDB-49AF-B5AA-BBDEB9E56778}"/>
              </a:ext>
            </a:extLst>
          </p:cNvPr>
          <p:cNvGrpSpPr/>
          <p:nvPr userDrawn="1"/>
        </p:nvGrpSpPr>
        <p:grpSpPr>
          <a:xfrm>
            <a:off x="11088529" y="-5124"/>
            <a:ext cx="787223" cy="760412"/>
            <a:chOff x="8316416" y="-5124"/>
            <a:chExt cx="590420" cy="760412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805928B-8673-4DDB-BAC8-FC4DFD7D54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252514" y="100966"/>
              <a:ext cx="760412" cy="548232"/>
            </a:xfrm>
            <a:prstGeom prst="homePlate">
              <a:avLst>
                <a:gd name="adj" fmla="val 3560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10800000" vert="eaVert" wrap="none" anchor="ctr"/>
            <a:lstStyle/>
            <a:p>
              <a:pPr defTabSz="914121" eaLnBrk="1" hangingPunct="1">
                <a:defRPr/>
              </a:pPr>
              <a:endParaRPr lang="zh-CN" altLang="zh-CN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矩形 141">
              <a:extLst>
                <a:ext uri="{FF2B5EF4-FFF2-40B4-BE49-F238E27FC236}">
                  <a16:creationId xmlns:a16="http://schemas.microsoft.com/office/drawing/2014/main" id="{00A611E2-0594-4B50-9D45-BA17D5493F2C}"/>
                </a:ext>
              </a:extLst>
            </p:cNvPr>
            <p:cNvSpPr/>
            <p:nvPr/>
          </p:nvSpPr>
          <p:spPr bwMode="auto">
            <a:xfrm>
              <a:off x="8316416" y="9035"/>
              <a:ext cx="475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Part</a:t>
              </a:r>
              <a:endParaRPr lang="zh-CN" altLang="en-US" sz="1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수영, 수상스포츠, 스포츠이(가) 표시된 사진&#10;&#10;자동 생성된 설명">
            <a:extLst>
              <a:ext uri="{FF2B5EF4-FFF2-40B4-BE49-F238E27FC236}">
                <a16:creationId xmlns:a16="http://schemas.microsoft.com/office/drawing/2014/main" id="{3C9BB704-7EF0-4B68-A3E6-E439DD99F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2348" r="19953" b="-2348"/>
          <a:stretch/>
        </p:blipFill>
        <p:spPr>
          <a:xfrm>
            <a:off x="0" y="0"/>
            <a:ext cx="12191991" cy="70291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1EC14-BF71-47C1-85B4-BE6FEEC81FFE}"/>
              </a:ext>
            </a:extLst>
          </p:cNvPr>
          <p:cNvSpPr/>
          <p:nvPr userDrawn="1"/>
        </p:nvSpPr>
        <p:spPr>
          <a:xfrm>
            <a:off x="-1" y="0"/>
            <a:ext cx="12191991" cy="6851305"/>
          </a:xfrm>
          <a:prstGeom prst="rect">
            <a:avLst/>
          </a:prstGeom>
          <a:gradFill>
            <a:gsLst>
              <a:gs pos="100000">
                <a:schemeClr val="tx1">
                  <a:alpha val="28000"/>
                </a:schemeClr>
              </a:gs>
              <a:gs pos="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2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03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157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7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388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7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4724253"/>
            <a:ext cx="2640071" cy="2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E5A44F-9CD6-410E-8DEE-C79EC2B52736}"/>
              </a:ext>
            </a:extLst>
          </p:cNvPr>
          <p:cNvGrpSpPr/>
          <p:nvPr userDrawn="1"/>
        </p:nvGrpSpPr>
        <p:grpSpPr>
          <a:xfrm>
            <a:off x="158211" y="1146003"/>
            <a:ext cx="7185902" cy="4742215"/>
            <a:chOff x="484901" y="1220727"/>
            <a:chExt cx="7524780" cy="51434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D8F4CE-3EA1-4108-A252-310009AF3C51}"/>
                </a:ext>
              </a:extLst>
            </p:cNvPr>
            <p:cNvSpPr/>
            <p:nvPr/>
          </p:nvSpPr>
          <p:spPr bwMode="auto">
            <a:xfrm>
              <a:off x="484901" y="1220727"/>
              <a:ext cx="7524780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C044CB-9821-4CBF-BDE5-BD5BFABA6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40" b="95869"/>
            <a:stretch/>
          </p:blipFill>
          <p:spPr>
            <a:xfrm>
              <a:off x="497969" y="1229006"/>
              <a:ext cx="833120" cy="242959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26B6CA8-DA11-4476-BC3B-0E2B343E7027}"/>
                </a:ext>
              </a:extLst>
            </p:cNvPr>
            <p:cNvCxnSpPr/>
            <p:nvPr/>
          </p:nvCxnSpPr>
          <p:spPr bwMode="auto">
            <a:xfrm>
              <a:off x="488443" y="1541193"/>
              <a:ext cx="7521238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774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직각 삼각형 2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55C58D6-0AB4-EE4D-A3F6-249C05D3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9804" y="6618634"/>
            <a:ext cx="1438837" cy="2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30" name="직각 삼각형 2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각 삼각형 30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직사각형 37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각 삼각형 29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직사각형 32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0" name="직각 삼각형 1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 userDrawn="1"/>
        </p:nvSpPr>
        <p:spPr>
          <a:xfrm>
            <a:off x="976999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Ⅲ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양쪽 모서리가 둥근 사각형 3"/>
          <p:cNvSpPr/>
          <p:nvPr userDrawn="1"/>
        </p:nvSpPr>
        <p:spPr>
          <a:xfrm>
            <a:off x="9148318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Ⅰ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양쪽 모서리가 둥근 사각형 4"/>
          <p:cNvSpPr/>
          <p:nvPr userDrawn="1"/>
        </p:nvSpPr>
        <p:spPr>
          <a:xfrm>
            <a:off x="946436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Ⅱ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양쪽 모서리가 둥근 사각형 5"/>
          <p:cNvSpPr/>
          <p:nvPr userDrawn="1"/>
        </p:nvSpPr>
        <p:spPr>
          <a:xfrm>
            <a:off x="10090106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Ⅳ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7" name="그룹 6"/>
          <p:cNvGrpSpPr>
            <a:grpSpLocks/>
          </p:cNvGrpSpPr>
          <p:nvPr userDrawn="1"/>
        </p:nvGrpSpPr>
        <p:grpSpPr bwMode="auto">
          <a:xfrm>
            <a:off x="10360482" y="69850"/>
            <a:ext cx="1584784" cy="439738"/>
            <a:chOff x="8448413" y="70025"/>
            <a:chExt cx="1100137" cy="438876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" r="2457"/>
            <a:stretch>
              <a:fillRect/>
            </a:stretch>
          </p:blipFill>
          <p:spPr bwMode="auto">
            <a:xfrm>
              <a:off x="8448413" y="70025"/>
              <a:ext cx="1100137" cy="438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 userDrawn="1"/>
          </p:nvSpPr>
          <p:spPr bwMode="auto">
            <a:xfrm>
              <a:off x="8493772" y="188891"/>
              <a:ext cx="1021710" cy="21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" tIns="36000" rIns="36000" bIns="36000" anchor="ctr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V</a:t>
              </a:r>
              <a:r>
                <a:rPr kumimoji="0" lang="en-US" altLang="ko-KR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. </a:t>
              </a:r>
              <a:r>
                <a:rPr kumimoji="0" lang="ko-KR" altLang="en-US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수행 및 적용사례</a:t>
              </a:r>
            </a:p>
          </p:txBody>
        </p:sp>
      </p:grpSp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Gateway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latin typeface="+mn-ea"/>
                  <a:ea typeface="+mn-ea"/>
                </a:rPr>
                <a:t>Blockchain</a:t>
              </a:r>
              <a:endParaRPr lang="en-US" altLang="ko-KR" sz="500" b="1" dirty="0"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SDK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latin typeface="+mn-ea"/>
                  <a:ea typeface="+mn-ea"/>
                </a:rPr>
                <a:t>Data</a:t>
              </a:r>
              <a:endParaRPr lang="en-US" altLang="ko-KR" sz="1200" b="1" dirty="0"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bg1"/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bg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bg1"/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24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84" y="4451577"/>
            <a:ext cx="2902554" cy="23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7814537" y="3285606"/>
            <a:ext cx="4269446" cy="3450635"/>
            <a:chOff x="6349311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579011" y="4344334"/>
              <a:ext cx="2016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API Gateway</a:t>
              </a: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953635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Blockchain</a:t>
              </a: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SDK</a:t>
              </a: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513982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Config</a:t>
              </a: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Server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IDE &amp;Toolkit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311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Micro Service</a:t>
              </a: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89677" y="337920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Data Service</a:t>
              </a: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59350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Service Registry</a:t>
              </a:r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coin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stack</a:t>
              </a:r>
              <a:endParaRPr lang="ko-KR" altLang="en-US" sz="10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302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 err="1">
                  <a:solidFill>
                    <a:schemeClr val="bg1"/>
                  </a:solidFill>
                  <a:latin typeface="+mn-ea"/>
                  <a:ea typeface="+mn-ea"/>
                </a:rPr>
                <a:t>Nex</a:t>
              </a:r>
              <a:endParaRPr lang="en-US" altLang="ko-KR" sz="10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  <a:endParaRPr lang="ko-KR" altLang="en-US" sz="2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403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</a:t>
              </a:r>
            </a:p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Chain</a:t>
              </a: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</a:t>
              </a:r>
              <a:endParaRPr kumimoji="0" lang="en-US" altLang="ko-KR" sz="900" i="0" spc="-50" baseline="0" dirty="0">
                <a:solidFill>
                  <a:schemeClr val="bg1"/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reum</a:t>
              </a:r>
              <a:endParaRPr lang="ko-KR" altLang="en-US" sz="7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6954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Mona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chain</a:t>
              </a: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434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Hyper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7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  <a:endParaRPr lang="ko-KR" altLang="en-US" sz="2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4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15" y="4437112"/>
            <a:ext cx="2899156" cy="2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755560" y="434433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Nexledger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818141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Ethereum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372171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Coinstack</a:t>
              </a:r>
              <a:endParaRPr kumimoji="0" lang="en-US" sz="1050" i="1" kern="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25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loopChain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04750" y="3428699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Monachain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9592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Hyperledger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9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99" y="4437113"/>
            <a:ext cx="2843926" cy="2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524" y="5389563"/>
            <a:ext cx="214532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50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61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8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198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395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592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789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49" indent="-171449" algn="l" defTabSz="685796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81" r:id="rId3"/>
    <p:sldLayoutId id="2147483679" r:id="rId4"/>
    <p:sldLayoutId id="2147483682" r:id="rId5"/>
    <p:sldLayoutId id="2147483683" r:id="rId6"/>
    <p:sldLayoutId id="2147483684" r:id="rId7"/>
    <p:sldLayoutId id="2147483686" r:id="rId8"/>
    <p:sldLayoutId id="2147483687" r:id="rId9"/>
    <p:sldLayoutId id="214748368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幼圆"/>
        </a:defRPr>
      </a:lvl1pPr>
      <a:lvl2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2pPr>
      <a:lvl3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3pPr>
      <a:lvl4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4pPr>
      <a:lvl5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5pPr>
      <a:lvl6pPr marL="457198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6pPr>
      <a:lvl7pPr marL="914395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7pPr>
      <a:lvl8pPr marL="1371592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8pPr>
      <a:lvl9pPr marL="1828789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9pPr>
    </p:titleStyle>
    <p:bodyStyle>
      <a:lvl1pPr marL="341311" indent="-341311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1359" indent="-28416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1407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598603" indent="-22701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5801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383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089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795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501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4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6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82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jpe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1.pn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jpe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73D21239-04C2-214E-8F42-280EDCD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" y="1916832"/>
            <a:ext cx="8832655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효과적인 감염병 대응을 위한 홈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생활치료센터의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비대면 환자 감염 활동 추론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보호관리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개발</a:t>
            </a:r>
          </a:p>
        </p:txBody>
      </p:sp>
    </p:spTree>
    <p:extLst>
      <p:ext uri="{BB962C8B-B14F-4D97-AF65-F5344CB8AC3E}">
        <p14:creationId xmlns:p14="http://schemas.microsoft.com/office/powerpoint/2010/main" val="5782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260-85FC-48DB-BFC7-B71C5263343B}"/>
              </a:ext>
            </a:extLst>
          </p:cNvPr>
          <p:cNvSpPr txBox="1"/>
          <p:nvPr/>
        </p:nvSpPr>
        <p:spPr>
          <a:xfrm>
            <a:off x="145144" y="17611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145143" y="317001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48510-3434-45DD-8F03-62D6C5857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2" y="2439225"/>
            <a:ext cx="553917" cy="5539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E70BF-A11A-471E-916D-6E90E450940F}"/>
              </a:ext>
            </a:extLst>
          </p:cNvPr>
          <p:cNvSpPr/>
          <p:nvPr/>
        </p:nvSpPr>
        <p:spPr>
          <a:xfrm>
            <a:off x="911885" y="5067292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A5786-DE7E-4FE0-B3E8-5696DA90D771}"/>
              </a:ext>
            </a:extLst>
          </p:cNvPr>
          <p:cNvSpPr txBox="1"/>
          <p:nvPr/>
        </p:nvSpPr>
        <p:spPr>
          <a:xfrm>
            <a:off x="358140" y="3754343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아이디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58140" y="4314452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비밀번호</a:t>
            </a:r>
            <a:endParaRPr lang="ko-KR" altLang="en-US" sz="1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495B4D-D1F2-4A77-AF55-7BAE6EEFF03F}"/>
              </a:ext>
            </a:extLst>
          </p:cNvPr>
          <p:cNvCxnSpPr/>
          <p:nvPr/>
        </p:nvCxnSpPr>
        <p:spPr>
          <a:xfrm>
            <a:off x="358140" y="4216849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358140" y="4812998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21457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 등록한 비밀번호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일치 여부 확인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아이다 찾기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회원가입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9237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C1AFEA-57E4-4DB2-A4BD-FA3B08E8092E}"/>
              </a:ext>
            </a:extLst>
          </p:cNvPr>
          <p:cNvSpPr/>
          <p:nvPr/>
        </p:nvSpPr>
        <p:spPr>
          <a:xfrm>
            <a:off x="165140" y="45191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823212" y="5067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467028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468234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5080244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 또는 비밀번호가일치하지 않습니다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다시 입력해 주세요</a:t>
            </a:r>
            <a:endParaRPr lang="ko-KR" altLang="en-US" sz="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557794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287866" y="567695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300984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1958381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1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080697" y="5238220"/>
            <a:ext cx="1289356" cy="11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58702" y="442623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아이디</a:t>
            </a:r>
            <a:r>
              <a:rPr lang="en-US" altLang="ko-KR" sz="800" b="1" dirty="0" smtClean="0"/>
              <a:t>/</a:t>
            </a:r>
            <a:r>
              <a:rPr lang="ko-KR" altLang="en-US" sz="800" b="1" dirty="0" smtClean="0"/>
              <a:t>비밀번호가일치하지 않을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45143" y="840118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IITP_LOGIN_V001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9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23660"/>
              </p:ext>
            </p:extLst>
          </p:nvPr>
        </p:nvGraphicFramePr>
        <p:xfrm>
          <a:off x="9815736" y="536651"/>
          <a:ext cx="2376264" cy="266387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번호와 일치하는 회원 정보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정보의 회원 정보가 있는 경우 아이디 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비밀번호 찾기 탭으로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05207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463401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57" y="2659549"/>
            <a:ext cx="472183" cy="4721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208148" y="3509317"/>
            <a:ext cx="2743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홍길동</a:t>
            </a:r>
            <a:r>
              <a:rPr lang="ko-KR" altLang="en-US" sz="1000" dirty="0" smtClean="0">
                <a:latin typeface="+mn-ea"/>
              </a:rPr>
              <a:t> 님의 아이디는 </a:t>
            </a:r>
            <a:endParaRPr lang="en-US" altLang="ko-KR" sz="1000" dirty="0" smtClean="0">
              <a:latin typeface="+mn-ea"/>
            </a:endParaRPr>
          </a:p>
          <a:p>
            <a:pPr algn="ctr"/>
            <a:r>
              <a:rPr lang="en-US" altLang="ko-KR" sz="1050" b="1" dirty="0" smtClean="0">
                <a:latin typeface="+mn-ea"/>
              </a:rPr>
              <a:t>Hong1234 </a:t>
            </a:r>
            <a:r>
              <a:rPr lang="ko-KR" altLang="en-US" sz="1000" dirty="0" smtClean="0">
                <a:latin typeface="+mn-ea"/>
              </a:rPr>
              <a:t>입니다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로그인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386371" y="417928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비밀번호 찾기 </a:t>
            </a:r>
            <a:r>
              <a:rPr lang="en-US" altLang="ko-KR" sz="1000" u="sng" dirty="0" smtClean="0"/>
              <a:t>&gt;</a:t>
            </a:r>
            <a:endParaRPr lang="ko-KR" altLang="en-US" sz="1000" u="sng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2608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7419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708827" y="36113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6545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아이디 찾기</a:t>
            </a:r>
            <a:endParaRPr lang="ko-KR" altLang="en-US" sz="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비밀번호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419669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8242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2353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888041"/>
              </p:ext>
            </p:extLst>
          </p:nvPr>
        </p:nvGraphicFramePr>
        <p:xfrm>
          <a:off x="9815736" y="536651"/>
          <a:ext cx="2408598" cy="3715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14592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아이디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번호가 일치할 경우 비밀번호 재설정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 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코치 문구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778512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완료</a:t>
                      </a:r>
                      <a:r>
                        <a:rPr lang="en-US" altLang="ko-KR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변경 완료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제공되며 해당 아이디의 비밀번호가 변경되며 로그인 화면으로 이동함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아이디 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비밀번호 찾기</a:t>
            </a:r>
            <a:endParaRPr lang="ko-KR" altLang="en-US" sz="10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비밀번호  재설정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변경  완료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258202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19539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있는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552631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</a:rPr>
              <a:t>아이디 찾기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비밀번호 찾기</a:t>
            </a:r>
            <a:endParaRPr lang="ko-KR" altLang="en-US" sz="8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271194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3890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5605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비밀번호 재설정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5605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119413" y="1866265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3373775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3373775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502707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503914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543704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593473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74" name="꺾인 연결선 73"/>
          <p:cNvCxnSpPr>
            <a:stCxn id="43" idx="3"/>
            <a:endCxn id="72" idx="1"/>
          </p:cNvCxnSpPr>
          <p:nvPr/>
        </p:nvCxnSpPr>
        <p:spPr>
          <a:xfrm flipV="1">
            <a:off x="5890388" y="5544762"/>
            <a:ext cx="339486" cy="563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222353" y="265370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3244467" y="33010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5</a:t>
            </a:r>
            <a:r>
              <a:rPr lang="en-US" altLang="ko-KR" sz="700" b="1" dirty="0" smtClean="0">
                <a:latin typeface="+mn-ea"/>
              </a:rPr>
              <a:t>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174615" y="312753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6220335" y="353885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41154" y="2861673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5" y="331600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4" y="355135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18976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45461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5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408598" cy="621479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확인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아이디의 중복 여부 확인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코치문구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18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까지만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입력가능하도록 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YYMMDD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278679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토글 버튼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888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60628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보호자 연락처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420163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9-1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입력 후 검색 시  주소록  조회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화면 이동</a:t>
                      </a:r>
                      <a:endParaRPr lang="en-US" altLang="ko-KR" sz="700" b="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9-2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주소 입력</a:t>
                      </a:r>
                      <a:endParaRPr lang="en-US" altLang="ko-KR" sz="700" b="0" baseline="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72339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항목 입력 완료 시 버튼 활성화함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모든 항목 체크 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7249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97832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282611" y="5955167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8619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3258702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5576018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5576018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5576017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5576017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5464666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5733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10293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3-1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550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4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5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674317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6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78093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7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57437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5696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92163" y="361183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3337883" y="402315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58702" y="3345971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3" y="380030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2" y="4035653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105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4" idx="3"/>
            <a:endCxn id="80" idx="1"/>
          </p:cNvCxnSpPr>
          <p:nvPr/>
        </p:nvCxnSpPr>
        <p:spPr>
          <a:xfrm flipV="1">
            <a:off x="2768601" y="1670862"/>
            <a:ext cx="490101" cy="4616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7" idx="3"/>
            <a:endCxn id="102" idx="1"/>
          </p:cNvCxnSpPr>
          <p:nvPr/>
        </p:nvCxnSpPr>
        <p:spPr>
          <a:xfrm>
            <a:off x="1388432" y="3015745"/>
            <a:ext cx="1870270" cy="437948"/>
          </a:xfrm>
          <a:prstGeom prst="bentConnector3">
            <a:avLst>
              <a:gd name="adj1" fmla="val 83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633352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10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58702" y="5677239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11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371323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114" idx="1"/>
          </p:cNvCxnSpPr>
          <p:nvPr/>
        </p:nvCxnSpPr>
        <p:spPr>
          <a:xfrm flipV="1">
            <a:off x="2888343" y="5784961"/>
            <a:ext cx="370359" cy="6837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>
            <p:extLst/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53135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8</a:t>
            </a:r>
            <a:endParaRPr lang="ko-KR" altLang="en-US" sz="600" b="1" dirty="0">
              <a:latin typeface="+mn-ea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82611" y="622618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603925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상세주소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601698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9-2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361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2021/10/05)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상세 주소 입력 영역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69448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UPDATE(2021/10/05)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4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주소 검색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73444"/>
              </p:ext>
            </p:extLst>
          </p:nvPr>
        </p:nvGraphicFramePr>
        <p:xfrm>
          <a:off x="9815736" y="536651"/>
          <a:ext cx="2408598" cy="1429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검색어 문구 노출함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조회 건수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검색 조건에 해당 하는 검색 목록 총 건수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주소록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주소록 노출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선택 시 팝업이 닫히며 선택한 주소가 주소 영역에 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8320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  </a:t>
            </a:r>
            <a:r>
              <a:rPr lang="ko-KR" altLang="en-US" sz="1000" b="1" dirty="0" smtClean="0"/>
              <a:t>주소 검색                                                        </a:t>
            </a:r>
            <a:r>
              <a:rPr lang="en-US" altLang="ko-KR" sz="1000" b="1" dirty="0" smtClean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8320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47296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775406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</a:t>
            </a:r>
            <a:endParaRPr lang="ko-KR" altLang="en-US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052578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</a:t>
            </a:r>
            <a:endParaRPr lang="ko-KR" alt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355021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</a:t>
            </a:r>
            <a:endParaRPr lang="ko-KR" alt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6515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1234-7</a:t>
            </a:r>
            <a:endParaRPr lang="ko-KR" altLang="en-US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9540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3179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6204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97097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27341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564762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867205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서울 강남구 태헤란로 </a:t>
            </a:r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52478" y="1809362"/>
            <a:ext cx="2387922" cy="262812"/>
          </a:xfrm>
          <a:prstGeom prst="roundRect">
            <a:avLst>
              <a:gd name="adj" fmla="val 2313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테헤란로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23" y="1874162"/>
            <a:ext cx="150643" cy="150643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102" idx="3"/>
            <a:endCxn id="5" idx="1"/>
          </p:cNvCxnSpPr>
          <p:nvPr/>
        </p:nvCxnSpPr>
        <p:spPr>
          <a:xfrm flipV="1">
            <a:off x="2705883" y="1940768"/>
            <a:ext cx="646595" cy="3886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300552" y="17065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1661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71804" y="217052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총 </a:t>
            </a:r>
            <a:r>
              <a:rPr lang="en-US" altLang="ko-KR" sz="800" b="1" dirty="0" smtClean="0"/>
              <a:t>30</a:t>
            </a:r>
            <a:r>
              <a:rPr lang="ko-KR" altLang="en-US" sz="800" b="1" dirty="0" smtClean="0"/>
              <a:t>건</a:t>
            </a:r>
            <a:endParaRPr lang="ko-KR" altLang="en-US" sz="800" b="1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5930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776"/>
              </p:ext>
            </p:extLst>
          </p:nvPr>
        </p:nvGraphicFramePr>
        <p:xfrm>
          <a:off x="9815736" y="323291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7640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61676"/>
              </p:ext>
            </p:extLst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IITP_ADDRESS_V001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회원가입</a:t>
            </a:r>
            <a:endParaRPr lang="ko-KR" altLang="en-US" sz="1000" b="1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97832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완료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77" name="직선 연결선 76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82" name="직선 연결선 81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94" name="직선 연결선 93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97" name="직선 연결선 96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100" name="직선 연결선 99"/>
          <p:cNvCxnSpPr/>
          <p:nvPr/>
        </p:nvCxnSpPr>
        <p:spPr>
          <a:xfrm>
            <a:off x="282611" y="5955167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123" name="직선 연결선 122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282611" y="622618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603925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상세주소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59" name="직선 연결선 58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7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기기 </a:t>
            </a:r>
            <a:r>
              <a:rPr lang="ko-KR" altLang="en-US" dirty="0"/>
              <a:t>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 smtClean="0"/>
              <a:t>기기 </a:t>
            </a:r>
            <a:r>
              <a:rPr lang="ko-KR" altLang="en-US" sz="1000" b="1" dirty="0"/>
              <a:t>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656B4-22D3-46C1-8977-E6556F2D57DC}"/>
              </a:ext>
            </a:extLst>
          </p:cNvPr>
          <p:cNvSpPr txBox="1"/>
          <p:nvPr/>
        </p:nvSpPr>
        <p:spPr>
          <a:xfrm>
            <a:off x="145143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51B2C-22C2-449E-A19D-98A93A37EFE8}"/>
              </a:ext>
            </a:extLst>
          </p:cNvPr>
          <p:cNvSpPr txBox="1"/>
          <p:nvPr/>
        </p:nvSpPr>
        <p:spPr>
          <a:xfrm>
            <a:off x="6177798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 smtClean="0"/>
              <a:t>연결하기</a:t>
            </a:r>
            <a:endParaRPr lang="ko-KR" altLang="en-US" sz="10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3BDBD-0DEE-4589-829C-A6F198C73CA3}"/>
              </a:ext>
            </a:extLst>
          </p:cNvPr>
          <p:cNvCxnSpPr/>
          <p:nvPr/>
        </p:nvCxnSpPr>
        <p:spPr>
          <a:xfrm>
            <a:off x="6177798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EF9DA-2D20-47B1-A57A-02EB60ECE0E7}"/>
              </a:ext>
            </a:extLst>
          </p:cNvPr>
          <p:cNvSpPr/>
          <p:nvPr/>
        </p:nvSpPr>
        <p:spPr>
          <a:xfrm>
            <a:off x="617779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26316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8951556" y="2310324"/>
            <a:ext cx="861497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A6EE2-83D1-4A1D-93D2-3BFE70857072}"/>
              </a:ext>
            </a:extLst>
          </p:cNvPr>
          <p:cNvSpPr txBox="1"/>
          <p:nvPr/>
        </p:nvSpPr>
        <p:spPr>
          <a:xfrm>
            <a:off x="6177798" y="1797108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사용하실 기기를 선택하여 연결해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D7C2C8C-C61D-428F-BF04-8660085A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84139"/>
              </p:ext>
            </p:extLst>
          </p:nvPr>
        </p:nvGraphicFramePr>
        <p:xfrm>
          <a:off x="9815736" y="536651"/>
          <a:ext cx="2408598" cy="40202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[&lt;]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이전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기기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연결이 필요한 기기 유형 선택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부류의 기기 조회하며 목록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상태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연결이 완료 된 경우 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66321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941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로딩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시 대기가 발생할 경우 해당 로딩 화면을 제공함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확인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로딩 시간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25100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한 부류에 해당하는 기기 목록이 모두 조회됨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조회된 디바이스가 없는 경우 목록 영역에 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조회된 디바이스가 없습니다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,”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 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디바이스로 연결 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완료 시 완료 버튼 명으로 변경됨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디바이스가 연결 되어있는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 실패 시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82212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0" y="143131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100457" y="586018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210922" y="1388521"/>
            <a:ext cx="2710996" cy="4890307"/>
            <a:chOff x="3178829" y="1388517"/>
            <a:chExt cx="2710996" cy="489030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0E523-21D9-4962-9E02-CDB79EBBB412}"/>
                </a:ext>
              </a:extLst>
            </p:cNvPr>
            <p:cNvSpPr/>
            <p:nvPr/>
          </p:nvSpPr>
          <p:spPr>
            <a:xfrm>
              <a:off x="3178829" y="1388517"/>
              <a:ext cx="2710996" cy="4890307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5417A9-C1FC-4C99-8C73-0923375D233D}"/>
                </a:ext>
              </a:extLst>
            </p:cNvPr>
            <p:cNvSpPr txBox="1"/>
            <p:nvPr/>
          </p:nvSpPr>
          <p:spPr>
            <a:xfrm>
              <a:off x="3602316" y="4078181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기기 조회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중입니다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.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2C68C6E-DA22-4996-BDA7-C70802A6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527" y="3199215"/>
              <a:ext cx="609600" cy="609600"/>
            </a:xfrm>
            <a:prstGeom prst="rect">
              <a:avLst/>
            </a:prstGeom>
          </p:spPr>
        </p:pic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263167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9051263" y="21562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6-1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103990" y="4735339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103990" y="4735339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103989" y="5031399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 등록된 디바이스가 존재합니다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 </a:t>
            </a:r>
            <a:r>
              <a:rPr lang="ko-KR" altLang="en-US" sz="800" dirty="0"/>
              <a:t>기기를 변경 하시겠습니까</a:t>
            </a:r>
            <a:r>
              <a:rPr lang="en-US" altLang="ko-KR" sz="800" dirty="0"/>
              <a:t>?</a:t>
            </a:r>
            <a:r>
              <a:rPr lang="ko-KR" altLang="en-US" sz="800" dirty="0"/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556C2D-BA21-49D7-8BD1-F186E781E4BE}"/>
              </a:ext>
            </a:extLst>
          </p:cNvPr>
          <p:cNvSpPr/>
          <p:nvPr/>
        </p:nvSpPr>
        <p:spPr>
          <a:xfrm>
            <a:off x="7103989" y="5521630"/>
            <a:ext cx="1052624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아니요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8156346" y="5521630"/>
            <a:ext cx="1052624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예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 flipH="1">
            <a:off x="7103989" y="2370889"/>
            <a:ext cx="1599276" cy="2829787"/>
          </a:xfrm>
          <a:prstGeom prst="bentConnector5">
            <a:avLst>
              <a:gd name="adj1" fmla="val -14294"/>
              <a:gd name="adj2" fmla="val 48912"/>
              <a:gd name="adj3" fmla="val 1142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/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IITP_DEVICE_P001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177797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45142" y="221899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45142" y="280350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디바이스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45142" y="338798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 smtClean="0">
                <a:solidFill>
                  <a:schemeClr val="tx1"/>
                </a:solidFill>
              </a:rPr>
              <a:t>체온계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-66261" y="220664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3114020" y="187925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0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1956011" y="241525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1850309" y="226190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60611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606116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9490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949065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6150831" y="215620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6177796" y="583657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338684" y="4735339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338684" y="4735339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338683" y="5031399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기기 연결을 실패하였습니다</a:t>
            </a:r>
            <a:r>
              <a:rPr lang="en-US" altLang="ko-KR" sz="800" dirty="0" smtClean="0"/>
              <a:t>. </a:t>
            </a:r>
          </a:p>
          <a:p>
            <a:r>
              <a:rPr lang="ko-KR" altLang="en-US" sz="800" dirty="0" smtClean="0"/>
              <a:t>다시 연결해 주세요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338683" y="552163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202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15977"/>
              </p:ext>
            </p:extLst>
          </p:nvPr>
        </p:nvGraphicFramePr>
        <p:xfrm>
          <a:off x="9815736" y="536651"/>
          <a:ext cx="2376264" cy="1536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단일 디바이스 이거나 디바이스 자동 연결인 경우 연결 화면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다바이스 검색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 검색 진행상태 노출되며 연결 기기 발견 시 해당 기기명이 노출됨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완료 시 해당 버튼 활성화 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활성화 시 검색된 해당 기기로  연결 후 메인화면으로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145369"/>
                  </a:ext>
                </a:extLst>
              </a:tr>
            </a:tbl>
          </a:graphicData>
        </a:graphic>
      </p:graphicFrame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4835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IITP_MAIN_P002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480E523-21D9-4962-9E02-CDB79EBBB412}"/>
              </a:ext>
            </a:extLst>
          </p:cNvPr>
          <p:cNvSpPr/>
          <p:nvPr/>
        </p:nvSpPr>
        <p:spPr>
          <a:xfrm>
            <a:off x="159430" y="1388517"/>
            <a:ext cx="2710996" cy="489030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18611" y="2453553"/>
            <a:ext cx="2138869" cy="2384968"/>
            <a:chOff x="418611" y="2302484"/>
            <a:chExt cx="2138869" cy="238496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18611" y="2302484"/>
              <a:ext cx="2138868" cy="2384968"/>
            </a:xfrm>
            <a:prstGeom prst="roundRect">
              <a:avLst>
                <a:gd name="adj" fmla="val 6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34" y="2964964"/>
              <a:ext cx="631535" cy="631535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7F506F-AF20-4D5B-B1A6-4651EE4FFF27}"/>
                </a:ext>
              </a:extLst>
            </p:cNvPr>
            <p:cNvSpPr txBox="1"/>
            <p:nvPr/>
          </p:nvSpPr>
          <p:spPr>
            <a:xfrm>
              <a:off x="424770" y="2377062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기기 연결</a:t>
              </a:r>
              <a:endParaRPr lang="ko-KR" altLang="en-US" sz="1000" b="1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FFD9DAC-8E3E-403E-8086-7631F2B8D864}"/>
                </a:ext>
              </a:extLst>
            </p:cNvPr>
            <p:cNvSpPr txBox="1"/>
            <p:nvPr/>
          </p:nvSpPr>
          <p:spPr>
            <a:xfrm>
              <a:off x="838668" y="3915896"/>
              <a:ext cx="1458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+mn-ea"/>
                </a:rPr>
                <a:t>디바이스 검색하는 중 </a:t>
              </a:r>
              <a:r>
                <a:rPr lang="en-US" altLang="ko-KR" sz="800" dirty="0" smtClean="0">
                  <a:latin typeface="+mn-ea"/>
                </a:rPr>
                <a:t>….</a:t>
              </a:r>
              <a:r>
                <a:rPr lang="ko-KR" altLang="en-US" sz="800" dirty="0" smtClean="0">
                  <a:latin typeface="+mn-ea"/>
                </a:rPr>
                <a:t> 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83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445858" y="4330490"/>
              <a:ext cx="2111622" cy="34185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</a:rPr>
                <a:t>연결하기</a:t>
              </a:r>
              <a:endParaRPr lang="ko-KR" alt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5" name="타원 184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714160" y="379315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542494" y="437594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2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그래프 표시 정책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926099" y="1674817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736525" y="1386121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981647" y="1386121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788807" y="1752586"/>
            <a:ext cx="158400" cy="1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1289378" y="1659429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814206" y="167481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764526" y="193273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758605" y="2062467"/>
            <a:ext cx="2717491" cy="921832"/>
            <a:chOff x="167223" y="3368002"/>
            <a:chExt cx="2717491" cy="92183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33" idx="7"/>
              <a:endCxn id="34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932020" y="4295045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1235349" y="4279657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897371" y="5392321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838112" y="540447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latin typeface="+mn-ea"/>
              </a:rPr>
              <a:t>00:00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</p:cNvCxnSpPr>
          <p:nvPr/>
        </p:nvCxnSpPr>
        <p:spPr>
          <a:xfrm flipH="1">
            <a:off x="1015914" y="4682695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764526" y="5167705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726683" y="496279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726682" y="4757878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724735" y="4552964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3109063" y="521899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3109063" y="498090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60" idx="4"/>
            <a:endCxn id="59" idx="0"/>
          </p:cNvCxnSpPr>
          <p:nvPr/>
        </p:nvCxnSpPr>
        <p:spPr>
          <a:xfrm>
            <a:off x="3131923" y="5026619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5" y="4330058"/>
            <a:ext cx="158400" cy="158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820127" y="43152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77" name="직선 연결선 76"/>
          <p:cNvCxnSpPr>
            <a:stCxn id="16" idx="2"/>
            <a:endCxn id="24" idx="2"/>
          </p:cNvCxnSpPr>
          <p:nvPr/>
        </p:nvCxnSpPr>
        <p:spPr>
          <a:xfrm>
            <a:off x="3145848" y="1890261"/>
            <a:ext cx="8296" cy="10940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092537" y="31953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마지막 측정 시간이 우측에 노출되도록 함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959785" y="5959148"/>
            <a:ext cx="23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+mn-ea"/>
              </a:rPr>
              <a:t>00:00 </a:t>
            </a:r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분인 경우 전일 데이터는 노출하지 않음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4440225" y="1408168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41" y="1435143"/>
            <a:ext cx="192270" cy="192270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7039396" y="143217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03" y="1444986"/>
            <a:ext cx="190800" cy="1908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4468225" y="1947109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4462304" y="2076840"/>
            <a:ext cx="2717491" cy="921832"/>
            <a:chOff x="167223" y="3368002"/>
            <a:chExt cx="2717491" cy="921832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00:00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458416" y="4089779"/>
              <a:ext cx="42629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24:00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106" idx="7"/>
              <a:endCxn id="107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107" idx="6"/>
              <a:endCxn id="108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108" idx="6"/>
              <a:endCxn id="109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769945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01:00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1114682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02:00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1605815" y="4089779"/>
              <a:ext cx="7481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smtClean="0">
                  <a:latin typeface="+mn-ea"/>
                </a:rPr>
                <a:t>·</a:t>
              </a:r>
              <a:r>
                <a:rPr lang="en-US" altLang="ko-KR" sz="700" dirty="0">
                  <a:latin typeface="+mn-ea"/>
                </a:rPr>
                <a:t> </a:t>
              </a:r>
              <a:r>
                <a:rPr lang="en-US" altLang="ko-KR" sz="700" dirty="0" smtClean="0">
                  <a:latin typeface="+mn-ea"/>
                </a:rPr>
                <a:t>·</a:t>
              </a:r>
              <a:r>
                <a:rPr lang="en-US" altLang="ko-KR" sz="700" dirty="0">
                  <a:latin typeface="+mn-ea"/>
                </a:rPr>
                <a:t> </a:t>
              </a:r>
              <a:r>
                <a:rPr lang="en-US" altLang="ko-KR" sz="700" dirty="0" smtClean="0">
                  <a:latin typeface="+mn-ea"/>
                </a:rPr>
                <a:t>·</a:t>
              </a:r>
              <a:r>
                <a:rPr lang="en-US" altLang="ko-KR" sz="700" dirty="0">
                  <a:latin typeface="+mn-ea"/>
                </a:rPr>
                <a:t> ·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5068512" y="1805002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</a:t>
            </a:r>
            <a:r>
              <a:rPr lang="en-US" altLang="ko-KR" sz="800" b="1" dirty="0" smtClean="0">
                <a:latin typeface="+mn-ea"/>
              </a:rPr>
              <a:t>2021.07.01 </a:t>
            </a:r>
            <a:r>
              <a:rPr lang="ko-KR" altLang="en-US" sz="800" b="1" dirty="0" smtClean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4424379" y="1677249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764526" y="4109644"/>
            <a:ext cx="2887966" cy="1661715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58605" y="1391497"/>
            <a:ext cx="2887966" cy="1655568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55354" y="1371069"/>
            <a:ext cx="2887966" cy="1655568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737364" y="1080273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당일 그래프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메인</a:t>
            </a:r>
            <a:r>
              <a:rPr lang="en-US" altLang="ko-KR" sz="800" b="1" dirty="0" smtClean="0">
                <a:latin typeface="+mn-ea"/>
              </a:rPr>
              <a:t>/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336717" y="1120981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전일 그래프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691890" y="317873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+mn-ea"/>
              </a:rPr>
              <a:t>00:00~24:00 </a:t>
            </a:r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데이터가 모두 노출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764526" y="38045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측정 시간이 </a:t>
            </a:r>
            <a:r>
              <a:rPr lang="en-US" altLang="ko-KR" sz="800" b="1" dirty="0" smtClean="0">
                <a:latin typeface="+mn-ea"/>
              </a:rPr>
              <a:t>00:00</a:t>
            </a:r>
            <a:r>
              <a:rPr lang="ko-KR" altLang="en-US" sz="800" b="1" dirty="0" smtClean="0">
                <a:latin typeface="+mn-ea"/>
              </a:rPr>
              <a:t>분 인 경우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메인</a:t>
            </a:r>
            <a:r>
              <a:rPr lang="en-US" altLang="ko-KR" sz="800" b="1" dirty="0" smtClean="0">
                <a:latin typeface="+mn-ea"/>
              </a:rPr>
              <a:t>/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4474300" y="4295045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4777629" y="4279657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65" y="4330058"/>
            <a:ext cx="158400" cy="158400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6362407" y="43152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502065" y="5959148"/>
            <a:ext cx="23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  <a:latin typeface="+mn-ea"/>
              </a:rPr>
              <a:t>안내 문구 노출</a:t>
            </a:r>
            <a:endParaRPr lang="ko-KR" altLang="en-US" sz="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4306806" y="4109644"/>
            <a:ext cx="2887966" cy="1661715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306806" y="38045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측정 데이터가 없는 경우 </a:t>
            </a:r>
            <a:r>
              <a:rPr lang="en-US" altLang="ko-KR" sz="800" b="1" dirty="0" smtClean="0">
                <a:latin typeface="+mn-ea"/>
              </a:rPr>
              <a:t>(</a:t>
            </a:r>
            <a:r>
              <a:rPr lang="ko-KR" altLang="en-US" sz="800" b="1" dirty="0" smtClean="0">
                <a:latin typeface="+mn-ea"/>
              </a:rPr>
              <a:t>메인</a:t>
            </a:r>
            <a:r>
              <a:rPr lang="en-US" altLang="ko-KR" sz="800" b="1" dirty="0" smtClean="0">
                <a:latin typeface="+mn-ea"/>
              </a:rPr>
              <a:t>/</a:t>
            </a:r>
            <a:r>
              <a:rPr lang="ko-KR" altLang="en-US" sz="800" b="1" dirty="0" smtClean="0">
                <a:latin typeface="+mn-ea"/>
              </a:rPr>
              <a:t>상세</a:t>
            </a:r>
            <a:r>
              <a:rPr lang="en-US" altLang="ko-KR" sz="800" b="1" dirty="0" smtClean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189" name="그룹 188"/>
          <p:cNvGrpSpPr/>
          <p:nvPr/>
        </p:nvGrpSpPr>
        <p:grpSpPr>
          <a:xfrm>
            <a:off x="4391232" y="4646842"/>
            <a:ext cx="2719113" cy="382879"/>
            <a:chOff x="173144" y="3249327"/>
            <a:chExt cx="2719113" cy="382879"/>
          </a:xfrm>
        </p:grpSpPr>
        <p:sp>
          <p:nvSpPr>
            <p:cNvPr id="190" name="직사각형 189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84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256239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3319217" y="1525119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3770962" y="1517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16" y="1553641"/>
            <a:ext cx="158400" cy="158400"/>
          </a:xfrm>
          <a:prstGeom prst="rect">
            <a:avLst/>
          </a:prstGeom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A97E212-34BA-4881-A12F-B977C7406BD1}"/>
              </a:ext>
            </a:extLst>
          </p:cNvPr>
          <p:cNvGrpSpPr/>
          <p:nvPr/>
        </p:nvGrpSpPr>
        <p:grpSpPr>
          <a:xfrm>
            <a:off x="3117678" y="1804512"/>
            <a:ext cx="2752929" cy="921832"/>
            <a:chOff x="131785" y="3368002"/>
            <a:chExt cx="2752929" cy="92183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2D748A2-9E8F-43A7-B8C4-208E06B6639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774111D-687D-4329-8167-8AB2AE01B41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8121271-897A-4266-ADFD-3041655E117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1F9848A-D97F-4D48-A2DD-1FF373F3FD4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39E9AEB-803B-446E-B660-049CA1C809E8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62FDA99-4380-4417-94DC-7E61DE7CE7B8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DBFFA65-BED9-4B7E-8C93-A9F68671E297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86CB411-5BAE-477C-80F2-ABCFF86636C8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47F1AC4-5C39-471C-9EBC-898881F5188F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028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BFD9CF82-343E-4FF3-BAD9-39A8058E7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421179" y="2079155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19217" y="296072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4038143" y="2953029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81166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07" y="2988839"/>
            <a:ext cx="158400" cy="158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24DD1B-DA4D-4389-90CD-E2849DD8CF6C}"/>
              </a:ext>
            </a:extLst>
          </p:cNvPr>
          <p:cNvGrpSpPr/>
          <p:nvPr/>
        </p:nvGrpSpPr>
        <p:grpSpPr>
          <a:xfrm>
            <a:off x="3139281" y="3240116"/>
            <a:ext cx="2731326" cy="921832"/>
            <a:chOff x="3139281" y="3240116"/>
            <a:chExt cx="2731326" cy="921832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2FF7AAF-D80F-4C10-9683-C9797A0ECFA5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13A57F5C-D3DE-4BCA-8DA7-742574B0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7F6094E-61B3-40F8-9D0B-80431BF21140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823EBDC-EE61-4AF1-A7FD-86D833FBD747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00F98E2-8617-4487-A5B8-C5E44ABE1206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1CE78472-B1B9-4DF5-A504-B88842AF77D9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7059A30-4FD3-4B9B-B858-D37DDF069926}"/>
                  </a:ext>
                </a:extLst>
              </p:cNvPr>
              <p:cNvCxnSpPr>
                <a:cxnSpLocks/>
                <a:endCxn id="193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A1B7608-83C8-44D0-B142-6B5CA4952CD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940BEE2-95A0-4D26-A159-E2EB74B92F8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058AEF2-67E2-46EB-A401-3E2D55A0BA93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471F6E9-E3E8-4CD5-973B-9DDD4823D670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2FBFDDF-487C-49B1-9EAD-12414DAD17BA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69B3C00-60AD-4172-9262-66714C1E34B1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932048A8-25D6-4B5D-A128-FF2CD8497C14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61639DA2-E726-4FC7-A490-F7FC36DE2584}"/>
                </a:ext>
              </a:extLst>
            </p:cNvPr>
            <p:cNvCxnSpPr>
              <a:cxnSpLocks/>
              <a:stCxn id="203" idx="6"/>
              <a:endCxn id="204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71BF6A92-39E3-4773-9A7C-53B18A4C504C}"/>
                </a:ext>
              </a:extLst>
            </p:cNvPr>
            <p:cNvCxnSpPr>
              <a:cxnSpLocks/>
              <a:stCxn id="204" idx="7"/>
              <a:endCxn id="205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5A41AB55-D3EE-4B6F-A0BC-0F0032DB9CE4}"/>
                </a:ext>
              </a:extLst>
            </p:cNvPr>
            <p:cNvCxnSpPr>
              <a:cxnSpLocks/>
              <a:stCxn id="205" idx="6"/>
              <a:endCxn id="206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442719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4419502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427813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A996C9-AEAA-44B3-9736-0C7063E51F79}"/>
              </a:ext>
            </a:extLst>
          </p:cNvPr>
          <p:cNvGrpSpPr/>
          <p:nvPr/>
        </p:nvGrpSpPr>
        <p:grpSpPr>
          <a:xfrm>
            <a:off x="3069123" y="4706589"/>
            <a:ext cx="2801484" cy="921832"/>
            <a:chOff x="83230" y="3368002"/>
            <a:chExt cx="2801484" cy="921832"/>
          </a:xfrm>
        </p:grpSpPr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07E2DC0-2EF1-4016-AA4D-5633D63814D7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C5CBB79-F7EE-4D45-9297-3CC29E9B25F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2677E5B-707D-4E18-9187-605A0602E1B0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4458FF1-57BD-4BCF-8084-DAE45D1A0176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1E5643A-57F4-40BD-812C-C8C3D09D6E9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BE7E4F6D-B1C6-4D03-B2C0-B10EBA3C5D85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2E4B160-B0A1-4FB1-965B-5C38CBC732AC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3CFC1AF-BB20-4121-B276-D81D4695879F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35DAB32-33F8-435A-A3E4-99BC4D3CA6E2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4448130"/>
            <a:ext cx="158400" cy="1584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092013-A7AF-4C9A-B6FB-6F5D16E7714B}"/>
              </a:ext>
            </a:extLst>
          </p:cNvPr>
          <p:cNvSpPr/>
          <p:nvPr/>
        </p:nvSpPr>
        <p:spPr>
          <a:xfrm>
            <a:off x="3578863" y="534945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E1994DAD-EBA4-4CF0-848A-C45A7BC17FD8}"/>
              </a:ext>
            </a:extLst>
          </p:cNvPr>
          <p:cNvSpPr/>
          <p:nvPr/>
        </p:nvSpPr>
        <p:spPr>
          <a:xfrm>
            <a:off x="3711634" y="530523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4A5BFB5-D016-49D2-8843-69D7C4578EA6}"/>
              </a:ext>
            </a:extLst>
          </p:cNvPr>
          <p:cNvSpPr/>
          <p:nvPr/>
        </p:nvSpPr>
        <p:spPr>
          <a:xfrm>
            <a:off x="3963186" y="5144538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8206F28-0051-403F-837B-01D2BC704BCC}"/>
              </a:ext>
            </a:extLst>
          </p:cNvPr>
          <p:cNvSpPr/>
          <p:nvPr/>
        </p:nvSpPr>
        <p:spPr>
          <a:xfrm>
            <a:off x="4235679" y="508565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7554967-E207-4BE6-B850-9B12BCE4615B}"/>
              </a:ext>
            </a:extLst>
          </p:cNvPr>
          <p:cNvSpPr/>
          <p:nvPr/>
        </p:nvSpPr>
        <p:spPr>
          <a:xfrm>
            <a:off x="4320492" y="516360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5E6B4F-4885-4944-8BDA-845DCFF1AB37}"/>
              </a:ext>
            </a:extLst>
          </p:cNvPr>
          <p:cNvSpPr/>
          <p:nvPr/>
        </p:nvSpPr>
        <p:spPr>
          <a:xfrm>
            <a:off x="4576055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07E38D5-3C95-4472-B4E0-2BA34C9F5B58}"/>
              </a:ext>
            </a:extLst>
          </p:cNvPr>
          <p:cNvSpPr/>
          <p:nvPr/>
        </p:nvSpPr>
        <p:spPr>
          <a:xfrm>
            <a:off x="4655452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CD42375-3BBD-4178-A7B1-8EB4F87C52AA}"/>
              </a:ext>
            </a:extLst>
          </p:cNvPr>
          <p:cNvSpPr/>
          <p:nvPr/>
        </p:nvSpPr>
        <p:spPr>
          <a:xfrm>
            <a:off x="4838482" y="508565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7B162B5-B538-4D13-9248-4794BEF481B3}"/>
              </a:ext>
            </a:extLst>
          </p:cNvPr>
          <p:cNvSpPr/>
          <p:nvPr/>
        </p:nvSpPr>
        <p:spPr>
          <a:xfrm>
            <a:off x="4918534" y="511726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2C605B9-4ACC-4642-B208-5D367982BBCC}"/>
              </a:ext>
            </a:extLst>
          </p:cNvPr>
          <p:cNvSpPr/>
          <p:nvPr/>
        </p:nvSpPr>
        <p:spPr>
          <a:xfrm>
            <a:off x="511912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4B05021-3E17-410A-86E1-40B3184C2C60}"/>
              </a:ext>
            </a:extLst>
          </p:cNvPr>
          <p:cNvSpPr/>
          <p:nvPr/>
        </p:nvSpPr>
        <p:spPr>
          <a:xfrm>
            <a:off x="518169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0E47E80-27B0-4531-98F4-F1CC2850F73A}"/>
              </a:ext>
            </a:extLst>
          </p:cNvPr>
          <p:cNvSpPr/>
          <p:nvPr/>
        </p:nvSpPr>
        <p:spPr>
          <a:xfrm>
            <a:off x="5245497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D935744-2017-44BB-9134-D3A0A52E120E}"/>
              </a:ext>
            </a:extLst>
          </p:cNvPr>
          <p:cNvSpPr/>
          <p:nvPr/>
        </p:nvSpPr>
        <p:spPr>
          <a:xfrm>
            <a:off x="5478502" y="494448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6359765" y="158842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7078691" y="1580728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57" name="Picture 2" descr="간단한 물결 943499 - 무료 다운로드 - illustAC">
            <a:extLst>
              <a:ext uri="{FF2B5EF4-FFF2-40B4-BE49-F238E27FC236}">
                <a16:creationId xmlns:a16="http://schemas.microsoft.com/office/drawing/2014/main" id="{9907FDE5-1008-4D21-8183-A2DDC8FF2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73326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C9F2C73-3E93-4AA2-8FE1-6E67BC90C0D6}"/>
              </a:ext>
            </a:extLst>
          </p:cNvPr>
          <p:cNvSpPr txBox="1"/>
          <p:nvPr/>
        </p:nvSpPr>
        <p:spPr>
          <a:xfrm>
            <a:off x="7238205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259" name="Picture 2" descr="간단한 물결 943499 - 무료 다운로드 - illustAC">
            <a:extLst>
              <a:ext uri="{FF2B5EF4-FFF2-40B4-BE49-F238E27FC236}">
                <a16:creationId xmlns:a16="http://schemas.microsoft.com/office/drawing/2014/main" id="{C31ADD87-E8CB-4A7E-9133-7C039B8FA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47452" y="6242981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ACD240DC-4210-40C9-BC0A-50AED4E547B8}"/>
              </a:ext>
            </a:extLst>
          </p:cNvPr>
          <p:cNvSpPr txBox="1"/>
          <p:nvPr/>
        </p:nvSpPr>
        <p:spPr>
          <a:xfrm>
            <a:off x="4312332" y="6437929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5234A243-316F-48DA-A66B-BA2C433F11BD}"/>
              </a:ext>
            </a:extLst>
          </p:cNvPr>
          <p:cNvCxnSpPr/>
          <p:nvPr/>
        </p:nvCxnSpPr>
        <p:spPr>
          <a:xfrm>
            <a:off x="3153116" y="569289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9" y="1616944"/>
            <a:ext cx="158400" cy="158400"/>
          </a:xfrm>
          <a:prstGeom prst="rect">
            <a:avLst/>
          </a:prstGeom>
        </p:spPr>
      </p:pic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EA5FFD6D-FA47-4076-B4ED-F33E925C8EFE}"/>
              </a:ext>
            </a:extLst>
          </p:cNvPr>
          <p:cNvGrpSpPr/>
          <p:nvPr/>
        </p:nvGrpSpPr>
        <p:grpSpPr>
          <a:xfrm>
            <a:off x="6229456" y="2293616"/>
            <a:ext cx="2584646" cy="212206"/>
            <a:chOff x="300068" y="4077628"/>
            <a:chExt cx="2584646" cy="212206"/>
          </a:xfrm>
        </p:grpSpPr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2533C19C-26C4-4A4B-9D05-527C03120F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6D4A66C-4836-41B6-9462-9C74808EC1AA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82E0A41-3517-44EB-9980-D312D2C2EF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78594EB-9416-4264-8015-99FE5322826C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DA1D16C-3B7B-4583-BDBD-8B60894E229B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0C520D8-63F0-490E-8953-4344F62D4E15}"/>
              </a:ext>
            </a:extLst>
          </p:cNvPr>
          <p:cNvSpPr/>
          <p:nvPr/>
        </p:nvSpPr>
        <p:spPr>
          <a:xfrm>
            <a:off x="8041006" y="195448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F7A47A44-70D6-481A-A714-A74FEF4F7F73}"/>
              </a:ext>
            </a:extLst>
          </p:cNvPr>
          <p:cNvSpPr/>
          <p:nvPr/>
        </p:nvSpPr>
        <p:spPr>
          <a:xfrm>
            <a:off x="6518338" y="195448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8A79E5-D44E-42D7-976A-031365673CB6}"/>
              </a:ext>
            </a:extLst>
          </p:cNvPr>
          <p:cNvGrpSpPr/>
          <p:nvPr/>
        </p:nvGrpSpPr>
        <p:grpSpPr>
          <a:xfrm>
            <a:off x="6554078" y="2603118"/>
            <a:ext cx="2182673" cy="200055"/>
            <a:chOff x="6554078" y="2860695"/>
            <a:chExt cx="2182673" cy="200055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5D660EF-CFE6-4F2D-918D-011C3B28BF42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FE572C-8F33-4566-8561-32DCD8166962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6A0F398-4C02-4594-BB95-38DF7D54F76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49E10F0-1A9E-4871-8139-9ECB9C3F1544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4B3BA07-F1BA-4E42-B4F3-69FDD085AD35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8E7CAE8-7DFB-48A5-A6C1-601AD03C1374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E4873F3-6EAA-4DE1-9B59-21DFE63309A0}"/>
              </a:ext>
            </a:extLst>
          </p:cNvPr>
          <p:cNvSpPr/>
          <p:nvPr/>
        </p:nvSpPr>
        <p:spPr>
          <a:xfrm>
            <a:off x="7508575" y="195628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6F572D3B-ED18-4E51-8E69-C0BE24128C4C}"/>
              </a:ext>
            </a:extLst>
          </p:cNvPr>
          <p:cNvSpPr/>
          <p:nvPr/>
        </p:nvSpPr>
        <p:spPr>
          <a:xfrm>
            <a:off x="6806034" y="195448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4D0C790-D5E2-4642-B096-284DFBCFBA88}"/>
              </a:ext>
            </a:extLst>
          </p:cNvPr>
          <p:cNvSpPr/>
          <p:nvPr/>
        </p:nvSpPr>
        <p:spPr>
          <a:xfrm>
            <a:off x="6854727" y="195448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6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087687"/>
              </p:ext>
            </p:extLst>
          </p:nvPr>
        </p:nvGraphicFramePr>
        <p:xfrm>
          <a:off x="9815736" y="536651"/>
          <a:ext cx="2376264" cy="55289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디바이스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r>
                        <a:rPr lang="en-US" altLang="ko-KR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추후 작업 예정</a:t>
                      </a:r>
                      <a:r>
                        <a:rPr lang="en-US" altLang="ko-KR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1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알림함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 알림이 있을 경우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뱃지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설정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endParaRPr lang="en-US" altLang="ko-KR" sz="700" b="1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설정 화면으로 이동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 </a:t>
                      </a:r>
                      <a:endParaRPr lang="en-US" altLang="ko-KR" sz="700" b="1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1670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1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1" baseline="0" dirty="0" err="1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ko-KR" altLang="en-US" sz="700" b="1" baseline="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담당자 정보의 경우 </a:t>
                      </a:r>
                      <a:r>
                        <a:rPr lang="ko-KR" altLang="en-US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추후 작업 예정</a:t>
                      </a:r>
                      <a:r>
                        <a:rPr lang="en-US" altLang="ko-KR" sz="700" b="1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1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격리상태 표식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격리지에서 이탈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이탈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표시되며 붉은색 표식으로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 미 이탈시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업데이트 일시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건강상태는 당일 측정 시간별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 노출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기간 중 마지막 측정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95304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상세보기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항목의 상세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37279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체온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92313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혈압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최저혈압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혈압이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5830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심박수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06234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산소포화도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255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7320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얕은수면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깊은수면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기상상태를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5414621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1701765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307193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AAB0738-2C93-4E9C-AF2D-3A49E39D21A5}"/>
              </a:ext>
            </a:extLst>
          </p:cNvPr>
          <p:cNvSpPr/>
          <p:nvPr/>
        </p:nvSpPr>
        <p:spPr>
          <a:xfrm>
            <a:off x="33029" y="1930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141C0E40-ABA7-4932-AB16-FCA6CD66780E}"/>
              </a:ext>
            </a:extLst>
          </p:cNvPr>
          <p:cNvSpPr/>
          <p:nvPr/>
        </p:nvSpPr>
        <p:spPr>
          <a:xfrm>
            <a:off x="2750994" y="18121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A221B0F-3DD3-4812-B416-98F096C8AFE0}"/>
              </a:ext>
            </a:extLst>
          </p:cNvPr>
          <p:cNvSpPr/>
          <p:nvPr/>
        </p:nvSpPr>
        <p:spPr>
          <a:xfrm>
            <a:off x="0" y="2693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6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7B0FB398-C3B3-4330-A28F-A7C539461DB5}"/>
              </a:ext>
            </a:extLst>
          </p:cNvPr>
          <p:cNvSpPr/>
          <p:nvPr/>
        </p:nvSpPr>
        <p:spPr>
          <a:xfrm>
            <a:off x="11620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7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7C765693-7382-4750-99A2-773E546A71F6}"/>
              </a:ext>
            </a:extLst>
          </p:cNvPr>
          <p:cNvSpPr/>
          <p:nvPr/>
        </p:nvSpPr>
        <p:spPr>
          <a:xfrm>
            <a:off x="20989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8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5252825" y="1525119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5252825" y="296040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44271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8262093" y="158842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8CDA522E-1B1A-481D-A32F-19C061FE4E32}"/>
              </a:ext>
            </a:extLst>
          </p:cNvPr>
          <p:cNvSpPr/>
          <p:nvPr/>
        </p:nvSpPr>
        <p:spPr>
          <a:xfrm>
            <a:off x="33780" y="34383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9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E6A9D9E-4725-4747-BA49-261CA881B96E}"/>
              </a:ext>
            </a:extLst>
          </p:cNvPr>
          <p:cNvSpPr/>
          <p:nvPr/>
        </p:nvSpPr>
        <p:spPr>
          <a:xfrm>
            <a:off x="33780" y="515072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10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0231B80-882F-4646-906D-7183EC744AE9}"/>
              </a:ext>
            </a:extLst>
          </p:cNvPr>
          <p:cNvSpPr/>
          <p:nvPr/>
        </p:nvSpPr>
        <p:spPr>
          <a:xfrm>
            <a:off x="3022171" y="220515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E290C417-59F8-46E6-A1A1-E3CD156A6A70}"/>
              </a:ext>
            </a:extLst>
          </p:cNvPr>
          <p:cNvSpPr/>
          <p:nvPr/>
        </p:nvSpPr>
        <p:spPr>
          <a:xfrm>
            <a:off x="3022171" y="353536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A38D48E8-A4D6-4824-94CC-5B6B7C69DF05}"/>
              </a:ext>
            </a:extLst>
          </p:cNvPr>
          <p:cNvSpPr/>
          <p:nvPr/>
        </p:nvSpPr>
        <p:spPr>
          <a:xfrm>
            <a:off x="3022171" y="50879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98F0DB2-F1B1-455F-A2FB-51226BB62967}"/>
              </a:ext>
            </a:extLst>
          </p:cNvPr>
          <p:cNvSpPr/>
          <p:nvPr/>
        </p:nvSpPr>
        <p:spPr>
          <a:xfrm>
            <a:off x="6124290" y="19525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endParaRPr lang="ko-KR" altLang="en-US" sz="700" b="1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/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  <p:sp>
        <p:nvSpPr>
          <p:cNvPr id="179" name="타원 178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669870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955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(NO-CONTENT)</a:t>
            </a:r>
            <a:endParaRPr lang="ko-KR" altLang="en-US" dirty="0"/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 smtClean="0">
                <a:latin typeface="+mn-ea"/>
              </a:rPr>
              <a:t>미정</a:t>
            </a:r>
            <a:endParaRPr lang="ko-KR" altLang="en-US" sz="800" dirty="0">
              <a:latin typeface="+mn-ea"/>
            </a:endParaRP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 smtClean="0">
                <a:latin typeface="+mn-ea"/>
              </a:rPr>
              <a:t>미정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07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35376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ko-KR" altLang="en-US" sz="900" dirty="0" smtClean="0">
                <a:latin typeface="+mn-ea"/>
              </a:rPr>
              <a:t>℃</a:t>
            </a:r>
            <a:endParaRPr lang="ko-KR" altLang="en-US" sz="9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3144" y="3249327"/>
            <a:ext cx="2719113" cy="382879"/>
            <a:chOff x="173144" y="3249327"/>
            <a:chExt cx="2719113" cy="382879"/>
          </a:xfrm>
        </p:grpSpPr>
        <p:sp>
          <p:nvSpPr>
            <p:cNvPr id="3" name="직사각형 2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3720696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3705308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0mmHg </a:t>
            </a:r>
            <a:r>
              <a:rPr lang="en-US" altLang="ko-KR" sz="900" dirty="0">
                <a:latin typeface="+mn-ea"/>
              </a:rPr>
              <a:t>/ </a:t>
            </a:r>
            <a:r>
              <a:rPr lang="en-US" altLang="ko-KR" sz="900" dirty="0" smtClean="0">
                <a:latin typeface="+mn-ea"/>
              </a:rPr>
              <a:t>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3680092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755709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286596" y="456502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738341" y="4557326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5" y="4593542"/>
            <a:ext cx="158400" cy="158400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7205" y="529211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1056131" y="5284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en-US" altLang="ko-KR" sz="900" dirty="0">
                <a:latin typeface="+mn-ea"/>
              </a:rPr>
              <a:t>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14122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" y="5320235"/>
            <a:ext cx="158400" cy="158400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150301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1495318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289921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1523946"/>
            <a:ext cx="158400" cy="15840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3314600" y="228164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4033526" y="2273949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0</a:t>
            </a:r>
            <a:r>
              <a:rPr lang="ko-KR" altLang="en-US" sz="900" dirty="0" smtClean="0">
                <a:latin typeface="+mn-ea"/>
              </a:rPr>
              <a:t>분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24" y="2310165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69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6641"/>
              </p:ext>
            </p:extLst>
          </p:nvPr>
        </p:nvGraphicFramePr>
        <p:xfrm>
          <a:off x="9815736" y="536651"/>
          <a:ext cx="2376264" cy="142943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기간 및 담당자가 등록되지 않은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미정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데이터가 없는  경우 안내 문구만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연결이 끊어 졌을 경우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진입 시 기기 연결이 끊어진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제공하며 선택 시 기기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896973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9439" y="212595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37409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2220204" y="4565020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2270813" y="52918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150301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5216928" y="2281643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22791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6396620" y="1641856"/>
            <a:ext cx="2104981" cy="1132310"/>
            <a:chOff x="9338683" y="4735339"/>
            <a:chExt cx="2104981" cy="113231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E5D2959F-25DB-4EEA-B456-BE96EA5D6082}"/>
                </a:ext>
              </a:extLst>
            </p:cNvPr>
            <p:cNvSpPr/>
            <p:nvPr/>
          </p:nvSpPr>
          <p:spPr>
            <a:xfrm>
              <a:off x="9338684" y="4735339"/>
              <a:ext cx="2094614" cy="11323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939B9DA-F882-407A-9898-4C7E43114FE4}"/>
                </a:ext>
              </a:extLst>
            </p:cNvPr>
            <p:cNvSpPr txBox="1"/>
            <p:nvPr/>
          </p:nvSpPr>
          <p:spPr>
            <a:xfrm>
              <a:off x="9338684" y="4735339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알림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2E2D505-7270-40E0-AADA-F0FF54B80EE9}"/>
                </a:ext>
              </a:extLst>
            </p:cNvPr>
            <p:cNvSpPr txBox="1"/>
            <p:nvPr/>
          </p:nvSpPr>
          <p:spPr>
            <a:xfrm>
              <a:off x="9338683" y="5031399"/>
              <a:ext cx="2094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/>
                <a:t>기기 연결이 끊어졌습니다</a:t>
              </a:r>
              <a:r>
                <a:rPr lang="en-US" altLang="ko-KR" sz="800" dirty="0" smtClean="0"/>
                <a:t>.</a:t>
              </a:r>
            </a:p>
            <a:p>
              <a:pPr algn="ctr"/>
              <a:r>
                <a:rPr lang="ko-KR" altLang="en-US" sz="800" dirty="0" smtClean="0"/>
                <a:t>연결상태를 확인해 주세요 </a:t>
              </a:r>
              <a:endParaRPr lang="ko-KR" altLang="en-US" sz="800" dirty="0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F9D3C0F6-4D93-4383-B725-39099D76C093}"/>
                </a:ext>
              </a:extLst>
            </p:cNvPr>
            <p:cNvSpPr/>
            <p:nvPr/>
          </p:nvSpPr>
          <p:spPr>
            <a:xfrm>
              <a:off x="9338683" y="5521630"/>
              <a:ext cx="2104981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확인</a:t>
              </a:r>
              <a:endParaRPr lang="ko-KR" altLang="en-US" sz="800" dirty="0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145142" y="4001831"/>
            <a:ext cx="2719113" cy="382879"/>
            <a:chOff x="173144" y="3249327"/>
            <a:chExt cx="2719113" cy="382879"/>
          </a:xfrm>
        </p:grpSpPr>
        <p:sp>
          <p:nvSpPr>
            <p:cNvPr id="234" name="직사각형 233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443259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그룹 248"/>
          <p:cNvGrpSpPr/>
          <p:nvPr/>
        </p:nvGrpSpPr>
        <p:grpSpPr>
          <a:xfrm>
            <a:off x="145142" y="4792399"/>
            <a:ext cx="2719113" cy="382879"/>
            <a:chOff x="173144" y="3249327"/>
            <a:chExt cx="2719113" cy="382879"/>
          </a:xfrm>
        </p:grpSpPr>
        <p:sp>
          <p:nvSpPr>
            <p:cNvPr id="250" name="직사각형 249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5223164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145142" y="5535361"/>
            <a:ext cx="2719113" cy="382879"/>
            <a:chOff x="173144" y="3249327"/>
            <a:chExt cx="2719113" cy="382879"/>
          </a:xfrm>
        </p:grpSpPr>
        <p:sp>
          <p:nvSpPr>
            <p:cNvPr id="268" name="직사각형 267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596612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그룹 270"/>
          <p:cNvGrpSpPr/>
          <p:nvPr/>
        </p:nvGrpSpPr>
        <p:grpSpPr>
          <a:xfrm>
            <a:off x="3179825" y="1726366"/>
            <a:ext cx="2719113" cy="382879"/>
            <a:chOff x="173144" y="3249327"/>
            <a:chExt cx="2719113" cy="382879"/>
          </a:xfrm>
        </p:grpSpPr>
        <p:sp>
          <p:nvSpPr>
            <p:cNvPr id="272" name="직사각형 271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grpSp>
        <p:nvGrpSpPr>
          <p:cNvPr id="274" name="그룹 273"/>
          <p:cNvGrpSpPr/>
          <p:nvPr/>
        </p:nvGrpSpPr>
        <p:grpSpPr>
          <a:xfrm>
            <a:off x="3179825" y="2505398"/>
            <a:ext cx="2719113" cy="382879"/>
            <a:chOff x="173144" y="3249327"/>
            <a:chExt cx="2719113" cy="382879"/>
          </a:xfrm>
        </p:grpSpPr>
        <p:sp>
          <p:nvSpPr>
            <p:cNvPr id="275" name="직사각형 274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77" name="타원 276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88193" y="33160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2793" y="1366359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[</a:t>
            </a:r>
            <a:r>
              <a:rPr lang="ko-KR" altLang="en-US" sz="1000" b="1" dirty="0" smtClean="0"/>
              <a:t>디바이스 연결이 끊어졌을 경우</a:t>
            </a:r>
            <a:r>
              <a:rPr lang="en-US" altLang="ko-KR" sz="1000" b="1" dirty="0" smtClean="0"/>
              <a:t>]</a:t>
            </a:r>
            <a:endParaRPr lang="ko-KR" altLang="en-US" sz="1000" b="1" dirty="0"/>
          </a:p>
        </p:txBody>
      </p:sp>
      <p:cxnSp>
        <p:nvCxnSpPr>
          <p:cNvPr id="17" name="직선 화살표 연결선 16"/>
          <p:cNvCxnSpPr>
            <a:stCxn id="223" idx="2"/>
          </p:cNvCxnSpPr>
          <p:nvPr/>
        </p:nvCxnSpPr>
        <p:spPr>
          <a:xfrm flipH="1">
            <a:off x="7443926" y="2766701"/>
            <a:ext cx="5185" cy="37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396620" y="3228503"/>
            <a:ext cx="2104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선택 시 기기 연결 화면으로 이동함 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발생 현황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454" y="777881"/>
            <a:ext cx="1038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COVID-19 </a:t>
            </a:r>
            <a:r>
              <a:rPr lang="ko-KR" altLang="en-US" b="1" dirty="0">
                <a:latin typeface="+mn-ea"/>
              </a:rPr>
              <a:t>바이러스의 확산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02EF9-5C54-420C-B531-0866EDBAB22F}"/>
              </a:ext>
            </a:extLst>
          </p:cNvPr>
          <p:cNvSpPr txBox="1"/>
          <p:nvPr/>
        </p:nvSpPr>
        <p:spPr>
          <a:xfrm>
            <a:off x="115454" y="1174005"/>
            <a:ext cx="2337461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코로나 바이러스는 사람이나 동물에서 호흡기 질환을 일으키는 바이러스로 감기를 일으키는 원인 바이러스 중 하나이다</a:t>
            </a:r>
            <a:r>
              <a:rPr lang="en-US" altLang="ko-KR" sz="1200" dirty="0">
                <a:latin typeface="+mn-ea"/>
              </a:rPr>
              <a:t>. COVID-19</a:t>
            </a:r>
            <a:r>
              <a:rPr lang="ko-KR" altLang="en-US" sz="1200" dirty="0">
                <a:latin typeface="+mn-ea"/>
              </a:rPr>
              <a:t>의 경우 신종 바이러스로 감염경로는 명확히 밝혀진 바가 없다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이로 인해 사망률이나 합병증을 추정하기 어려운 현실이다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53848-140E-413A-A9A7-8A15A2E056AD}"/>
              </a:ext>
            </a:extLst>
          </p:cNvPr>
          <p:cNvSpPr txBox="1"/>
          <p:nvPr/>
        </p:nvSpPr>
        <p:spPr>
          <a:xfrm>
            <a:off x="3139196" y="1174005"/>
            <a:ext cx="1125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진행단계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2CA5F-2207-48F6-ADD3-45DEE1DD314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65111" y="1343282"/>
            <a:ext cx="75402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139195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중국 우환 발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COVID-19 </a:t>
            </a:r>
            <a:r>
              <a:rPr lang="ko-KR" altLang="en-US" sz="1200" dirty="0">
                <a:latin typeface="+mn-ea"/>
              </a:rPr>
              <a:t>발생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2ACD2-0491-48B0-9DFC-8BB73B57F86C}"/>
              </a:ext>
            </a:extLst>
          </p:cNvPr>
          <p:cNvSpPr txBox="1"/>
          <p:nvPr/>
        </p:nvSpPr>
        <p:spPr>
          <a:xfrm>
            <a:off x="3139196" y="1492851"/>
            <a:ext cx="2057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2019.12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B4A14453-35B7-4FBB-B12E-8F08F50F7DDC}"/>
              </a:ext>
            </a:extLst>
          </p:cNvPr>
          <p:cNvSpPr/>
          <p:nvPr/>
        </p:nvSpPr>
        <p:spPr>
          <a:xfrm>
            <a:off x="312404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+mn-ea"/>
              </a:rPr>
              <a:t>SARS</a:t>
            </a:r>
            <a:r>
              <a:rPr lang="ko-KR" altLang="en-US" sz="1000" dirty="0">
                <a:latin typeface="+mn-ea"/>
              </a:rPr>
              <a:t>와 유사한 증상의 원인불명 바이러스 감염자 발생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73134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국내  위기 경보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 심각 단계로 격상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A9A2C7-6E72-49ED-BFCF-5CF98A92444A}"/>
              </a:ext>
            </a:extLst>
          </p:cNvPr>
          <p:cNvSpPr txBox="1"/>
          <p:nvPr/>
        </p:nvSpPr>
        <p:spPr>
          <a:xfrm>
            <a:off x="5358200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2020.02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E868A9E0-4C29-442F-AEF3-D41262A80500}"/>
              </a:ext>
            </a:extLst>
          </p:cNvPr>
          <p:cNvSpPr/>
          <p:nvPr/>
        </p:nvSpPr>
        <p:spPr>
          <a:xfrm>
            <a:off x="5358200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국내 </a:t>
            </a:r>
            <a:r>
              <a:rPr lang="en-US" altLang="ko-KR" sz="1000" dirty="0">
                <a:latin typeface="+mn-ea"/>
              </a:rPr>
              <a:t>600</a:t>
            </a:r>
            <a:r>
              <a:rPr lang="ko-KR" altLang="en-US" sz="1000" dirty="0">
                <a:latin typeface="+mn-ea"/>
              </a:rPr>
              <a:t>명 이상의 감염자 발생 및 전국 확산 방지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9EAC40-2492-4B05-A8B0-4C2F12C7833E}"/>
              </a:ext>
            </a:extLst>
          </p:cNvPr>
          <p:cNvSpPr/>
          <p:nvPr/>
        </p:nvSpPr>
        <p:spPr>
          <a:xfrm>
            <a:off x="7576987" y="2355441"/>
            <a:ext cx="2026920" cy="962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76987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WHO, COVID-19</a:t>
            </a:r>
          </a:p>
          <a:p>
            <a:pPr algn="ctr"/>
            <a:r>
              <a:rPr lang="ko-KR" altLang="en-US" sz="1200" dirty="0">
                <a:latin typeface="+mn-ea"/>
              </a:rPr>
              <a:t>펜데믹 선언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D3E1D-074C-488E-A381-74DE1EA7B1BE}"/>
              </a:ext>
            </a:extLst>
          </p:cNvPr>
          <p:cNvSpPr txBox="1"/>
          <p:nvPr/>
        </p:nvSpPr>
        <p:spPr>
          <a:xfrm>
            <a:off x="7576987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2020.03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B0A39930-385D-458D-98AB-D990A77BE3FE}"/>
              </a:ext>
            </a:extLst>
          </p:cNvPr>
          <p:cNvSpPr/>
          <p:nvPr/>
        </p:nvSpPr>
        <p:spPr>
          <a:xfrm>
            <a:off x="756183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빠른 전파속도로 확진자와 사망자는 급속히 증가할 것으로 예상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78402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거리두기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단계 시행 및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백신 접종 가속화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D6CF08-61C3-425C-8211-797DAF2BC68F}"/>
              </a:ext>
            </a:extLst>
          </p:cNvPr>
          <p:cNvSpPr txBox="1"/>
          <p:nvPr/>
        </p:nvSpPr>
        <p:spPr>
          <a:xfrm>
            <a:off x="9765685" y="1492851"/>
            <a:ext cx="203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04 </a:t>
            </a:r>
            <a:r>
              <a:rPr lang="en-US" altLang="ko-KR" sz="1200" b="1" dirty="0">
                <a:latin typeface="+mn-ea"/>
              </a:rPr>
              <a:t>2021.07~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8AED2C-8287-4F80-A4CB-409F63EFCA37}"/>
              </a:ext>
            </a:extLst>
          </p:cNvPr>
          <p:cNvSpPr/>
          <p:nvPr/>
        </p:nvSpPr>
        <p:spPr>
          <a:xfrm>
            <a:off x="9765685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일 </a:t>
            </a:r>
            <a:r>
              <a:rPr lang="en-US" altLang="ko-KR" sz="1000" dirty="0">
                <a:latin typeface="+mn-ea"/>
              </a:rPr>
              <a:t>2000</a:t>
            </a:r>
            <a:r>
              <a:rPr lang="ko-KR" altLang="en-US" sz="1000" dirty="0">
                <a:latin typeface="+mn-ea"/>
              </a:rPr>
              <a:t>명대 신규 확진자 발생으로 거리두기 및 백신 가속화 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28F14B-C11B-4B31-992C-BFC366532BFD}"/>
              </a:ext>
            </a:extLst>
          </p:cNvPr>
          <p:cNvSpPr txBox="1"/>
          <p:nvPr/>
        </p:nvSpPr>
        <p:spPr>
          <a:xfrm>
            <a:off x="3139196" y="4107978"/>
            <a:ext cx="190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확진자 증가 요인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9E1E0D8-C1C9-4370-8C9A-39F15757DDF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5046044" y="4234582"/>
            <a:ext cx="6746562" cy="426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554E745-0CA8-4E08-88A5-9B1FC6615632}"/>
              </a:ext>
            </a:extLst>
          </p:cNvPr>
          <p:cNvGrpSpPr/>
          <p:nvPr/>
        </p:nvGrpSpPr>
        <p:grpSpPr>
          <a:xfrm>
            <a:off x="3139194" y="4535683"/>
            <a:ext cx="8653412" cy="494005"/>
            <a:chOff x="3139194" y="4608560"/>
            <a:chExt cx="8653412" cy="49400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6BF2BC-9D95-4C04-8882-5488EF579F88}"/>
                </a:ext>
              </a:extLst>
            </p:cNvPr>
            <p:cNvSpPr/>
            <p:nvPr/>
          </p:nvSpPr>
          <p:spPr>
            <a:xfrm>
              <a:off x="3139194" y="4608560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집단 감염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BB789A-3635-4B4F-BD3B-189F5DC4A839}"/>
                </a:ext>
              </a:extLst>
            </p:cNvPr>
            <p:cNvSpPr/>
            <p:nvPr/>
          </p:nvSpPr>
          <p:spPr>
            <a:xfrm>
              <a:off x="4751703" y="4608560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거리두기 시행에도 불과하고 종교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학원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직장 등 일상 속 소규모 집단 감염 사례가 증가하고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01D02FA-37C5-4052-9FC3-7534EDFB5539}"/>
                </a:ext>
              </a:extLst>
            </p:cNvPr>
            <p:cNvCxnSpPr>
              <a:stCxn id="59" idx="1"/>
              <a:endCxn id="57" idx="3"/>
            </p:cNvCxnSpPr>
            <p:nvPr/>
          </p:nvCxnSpPr>
          <p:spPr>
            <a:xfrm flipH="1">
              <a:off x="4528457" y="4855563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361AB3-3EBE-4F81-A8A5-62109E09B137}"/>
              </a:ext>
            </a:extLst>
          </p:cNvPr>
          <p:cNvGrpSpPr/>
          <p:nvPr/>
        </p:nvGrpSpPr>
        <p:grpSpPr>
          <a:xfrm>
            <a:off x="3139194" y="5861539"/>
            <a:ext cx="8653412" cy="494005"/>
            <a:chOff x="3139194" y="5276636"/>
            <a:chExt cx="8653412" cy="49400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D8E11A2-0F5E-4C37-B839-6F87C5951B1F}"/>
                </a:ext>
              </a:extLst>
            </p:cNvPr>
            <p:cNvSpPr/>
            <p:nvPr/>
          </p:nvSpPr>
          <p:spPr>
            <a:xfrm>
              <a:off x="3139194" y="5276636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변이바이러스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32B0DA-9ADC-4452-B7BD-3553D2839F9B}"/>
                </a:ext>
              </a:extLst>
            </p:cNvPr>
            <p:cNvSpPr/>
            <p:nvPr/>
          </p:nvSpPr>
          <p:spPr>
            <a:xfrm>
              <a:off x="4751703" y="5276636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알파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베타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감마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델타 등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변이 바이러스가 발생하고 </a:t>
              </a:r>
              <a:r>
                <a:rPr lang="en-US" altLang="ko-KR" sz="1000" dirty="0">
                  <a:solidFill>
                    <a:schemeClr val="tx1"/>
                  </a:solidFill>
                </a:rPr>
                <a:t>1.5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</a:t>
              </a:r>
              <a:r>
                <a:rPr lang="en-US" altLang="ko-KR" sz="1000" dirty="0">
                  <a:solidFill>
                    <a:schemeClr val="tx1"/>
                  </a:solidFill>
                </a:rPr>
                <a:t>~2.5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 수준의 전파력을 지니고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F08788C-1237-49B6-BE04-5A25F2300C4A}"/>
                </a:ext>
              </a:extLst>
            </p:cNvPr>
            <p:cNvCxnSpPr>
              <a:cxnSpLocks/>
              <a:stCxn id="63" idx="1"/>
              <a:endCxn id="62" idx="3"/>
            </p:cNvCxnSpPr>
            <p:nvPr/>
          </p:nvCxnSpPr>
          <p:spPr>
            <a:xfrm flipH="1">
              <a:off x="4528457" y="5523639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EF4809A-BAFE-4CCD-B55F-F4F59C92C77F}"/>
              </a:ext>
            </a:extLst>
          </p:cNvPr>
          <p:cNvGrpSpPr/>
          <p:nvPr/>
        </p:nvGrpSpPr>
        <p:grpSpPr>
          <a:xfrm>
            <a:off x="3139194" y="5198611"/>
            <a:ext cx="8653412" cy="494005"/>
            <a:chOff x="3139194" y="5867587"/>
            <a:chExt cx="8653412" cy="49400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E8F19-13CE-443E-9834-23B39FA05F64}"/>
                </a:ext>
              </a:extLst>
            </p:cNvPr>
            <p:cNvSpPr/>
            <p:nvPr/>
          </p:nvSpPr>
          <p:spPr>
            <a:xfrm>
              <a:off x="3139194" y="5867587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불명확한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감염경로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656747-6F90-4FEA-8BDA-9B02AF7948F4}"/>
                </a:ext>
              </a:extLst>
            </p:cNvPr>
            <p:cNvSpPr/>
            <p:nvPr/>
          </p:nvSpPr>
          <p:spPr>
            <a:xfrm>
              <a:off x="4751703" y="5867587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가족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지인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친구 등을 통한 감염사례가 증가하면서 정확한 감염 경로를 파악하지 못하는 경우가 발생하고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667E319-492B-4136-B779-A39FE4960417}"/>
                </a:ext>
              </a:extLst>
            </p:cNvPr>
            <p:cNvCxnSpPr>
              <a:cxnSpLocks/>
              <a:stCxn id="65" idx="1"/>
              <a:endCxn id="64" idx="3"/>
            </p:cNvCxnSpPr>
            <p:nvPr/>
          </p:nvCxnSpPr>
          <p:spPr>
            <a:xfrm flipH="1">
              <a:off x="4528457" y="6114590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정부 &amp;#39;사회적 거리두기&amp;#39; 단계 개편방안 11월 1일 발표 - TBS">
            <a:extLst>
              <a:ext uri="{FF2B5EF4-FFF2-40B4-BE49-F238E27FC236}">
                <a16:creationId xmlns:a16="http://schemas.microsoft.com/office/drawing/2014/main" id="{FC360332-14C6-466F-8D78-F69F17D42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 b="5295"/>
          <a:stretch/>
        </p:blipFill>
        <p:spPr bwMode="auto">
          <a:xfrm>
            <a:off x="9772773" y="2346354"/>
            <a:ext cx="2039636" cy="10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5B8A2D-6FD4-42EF-81AC-841660B8C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6214"/>
          <a:stretch/>
        </p:blipFill>
        <p:spPr bwMode="auto">
          <a:xfrm>
            <a:off x="7569451" y="2353807"/>
            <a:ext cx="2026920" cy="10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중국 국가지정 신종 코로나 치료병원 원장도 사망">
            <a:extLst>
              <a:ext uri="{FF2B5EF4-FFF2-40B4-BE49-F238E27FC236}">
                <a16:creationId xmlns:a16="http://schemas.microsoft.com/office/drawing/2014/main" id="{8E5B173B-D999-43F0-9469-E1724DF5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9" b="7275"/>
          <a:stretch/>
        </p:blipFill>
        <p:spPr bwMode="auto">
          <a:xfrm>
            <a:off x="5389146" y="2346353"/>
            <a:ext cx="2003511" cy="10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뉴스핌 - [그래픽] 전세계 신종 코로나 확산 현황 (2월4일 기준)">
            <a:extLst>
              <a:ext uri="{FF2B5EF4-FFF2-40B4-BE49-F238E27FC236}">
                <a16:creationId xmlns:a16="http://schemas.microsoft.com/office/drawing/2014/main" id="{3B501255-6257-4C59-A196-AD80431D8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6" b="23234"/>
          <a:stretch/>
        </p:blipFill>
        <p:spPr bwMode="auto">
          <a:xfrm>
            <a:off x="3124041" y="2336836"/>
            <a:ext cx="2034457" cy="10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372F22-43A3-4892-A09F-267D8890F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65352" y="3462655"/>
            <a:ext cx="158400" cy="15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081848" y="3434128"/>
            <a:ext cx="620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36.5</a:t>
            </a:r>
            <a:r>
              <a:rPr lang="ko-KR" altLang="en-US" sz="800" b="1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173144" y="203235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2717491" cy="921832"/>
            <a:chOff x="167223" y="3368002"/>
            <a:chExt cx="2717491" cy="92183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32" idx="7"/>
              <a:endCxn id="3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0525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2081848" y="4100535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107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2081848" y="44060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7504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2081848" y="47457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12852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2081848" y="512380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4682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2081848" y="54635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F0E637-1C51-4C0A-AF36-506077E7AF73}"/>
              </a:ext>
            </a:extLst>
          </p:cNvPr>
          <p:cNvSpPr/>
          <p:nvPr/>
        </p:nvSpPr>
        <p:spPr>
          <a:xfrm>
            <a:off x="1474930" y="3150737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6722C1-7B0D-40DA-B016-F5020152CA94}"/>
              </a:ext>
            </a:extLst>
          </p:cNvPr>
          <p:cNvSpPr/>
          <p:nvPr/>
        </p:nvSpPr>
        <p:spPr>
          <a:xfrm>
            <a:off x="1062874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2B6897-3E62-4585-96C0-6BC3749784C4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BBE083-BA3B-4DF5-A3C9-5FE648ACD41E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91EF05-5781-4AB3-83F3-D9664C999CC7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14EDE8-DEF3-4C4A-ADBE-0748C83D1DF8}"/>
              </a:ext>
            </a:extLst>
          </p:cNvPr>
          <p:cNvSpPr txBox="1"/>
          <p:nvPr/>
        </p:nvSpPr>
        <p:spPr>
          <a:xfrm>
            <a:off x="1982816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266135EC-25C5-49C2-BB92-3CDDF480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2640"/>
              </p:ext>
            </p:extLst>
          </p:nvPr>
        </p:nvGraphicFramePr>
        <p:xfrm>
          <a:off x="9815736" y="536651"/>
          <a:ext cx="2376264" cy="24657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일별 조회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&lt;&gt;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선택 시 전일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후일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이동시 해당 날짜로 하위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격리시작일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종료일 까지 기간만 조회함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시작일인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“&lt;“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마지막일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“&gt;”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해당일의 시간대별 측정 기록 그래프를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그래프내 좌우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이전 이후 시간대 데이터 조회 가능함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 체온 범위를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범례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 범례 표시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일시 기준 마지막 측정데이터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기록 모두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CAF08031-F0DB-4DE2-AE98-605ED4DA4986}"/>
              </a:ext>
            </a:extLst>
          </p:cNvPr>
          <p:cNvSpPr/>
          <p:nvPr/>
        </p:nvSpPr>
        <p:spPr>
          <a:xfrm>
            <a:off x="897190" y="179348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5EA0A18-53F3-49BC-A03F-07FE544806DB}"/>
              </a:ext>
            </a:extLst>
          </p:cNvPr>
          <p:cNvSpPr/>
          <p:nvPr/>
        </p:nvSpPr>
        <p:spPr>
          <a:xfrm>
            <a:off x="473886" y="21974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6942B9B-9F16-4D05-BC02-A061DBEF3AD9}"/>
              </a:ext>
            </a:extLst>
          </p:cNvPr>
          <p:cNvSpPr/>
          <p:nvPr/>
        </p:nvSpPr>
        <p:spPr>
          <a:xfrm>
            <a:off x="2719626" y="233202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2-1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2213E3E-6A7A-4CE0-9B47-C5A44B083F52}"/>
              </a:ext>
            </a:extLst>
          </p:cNvPr>
          <p:cNvSpPr/>
          <p:nvPr/>
        </p:nvSpPr>
        <p:spPr>
          <a:xfrm>
            <a:off x="781939" y="309056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539313E-EA9F-434E-B3B2-2C3E87847A35}"/>
              </a:ext>
            </a:extLst>
          </p:cNvPr>
          <p:cNvSpPr/>
          <p:nvPr/>
        </p:nvSpPr>
        <p:spPr>
          <a:xfrm>
            <a:off x="2508223" y="33556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E29A3F0-2517-4993-995C-1BA0B0A37A74}"/>
              </a:ext>
            </a:extLst>
          </p:cNvPr>
          <p:cNvSpPr/>
          <p:nvPr/>
        </p:nvSpPr>
        <p:spPr>
          <a:xfrm>
            <a:off x="0" y="409963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178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IITP_TEMPER_V001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235148" y="3518925"/>
            <a:ext cx="685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65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1248057" y="4179538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1248057" y="44850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1248057" y="482472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1248057" y="520280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1248057" y="55425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B83AE0-BA37-4B6A-A86F-589A091EA0E3}"/>
              </a:ext>
            </a:extLst>
          </p:cNvPr>
          <p:cNvCxnSpPr>
            <a:cxnSpLocks/>
          </p:cNvCxnSpPr>
          <p:nvPr/>
        </p:nvCxnSpPr>
        <p:spPr>
          <a:xfrm>
            <a:off x="300068" y="2853313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F8BCABE-3A42-4D88-B554-6A4F078A07FC}"/>
              </a:ext>
            </a:extLst>
          </p:cNvPr>
          <p:cNvSpPr txBox="1"/>
          <p:nvPr/>
        </p:nvSpPr>
        <p:spPr>
          <a:xfrm>
            <a:off x="418611" y="28654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99B8FE-4125-40CC-B0B2-3FD72BF25B64}"/>
              </a:ext>
            </a:extLst>
          </p:cNvPr>
          <p:cNvSpPr txBox="1"/>
          <p:nvPr/>
        </p:nvSpPr>
        <p:spPr>
          <a:xfrm>
            <a:off x="996291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883293-F222-4F15-99E8-9D35338E29AD}"/>
              </a:ext>
            </a:extLst>
          </p:cNvPr>
          <p:cNvSpPr txBox="1"/>
          <p:nvPr/>
        </p:nvSpPr>
        <p:spPr>
          <a:xfrm>
            <a:off x="1614630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26E13D-400E-48A3-BA1E-30203084185D}"/>
              </a:ext>
            </a:extLst>
          </p:cNvPr>
          <p:cNvSpPr txBox="1"/>
          <p:nvPr/>
        </p:nvSpPr>
        <p:spPr>
          <a:xfrm>
            <a:off x="2240809" y="28654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  <a:endCxn id="56" idx="1"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66" idx="4"/>
            <a:endCxn id="65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1272524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1272524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69" idx="4"/>
            <a:endCxn id="68" idx="0"/>
          </p:cNvCxnSpPr>
          <p:nvPr/>
        </p:nvCxnSpPr>
        <p:spPr>
          <a:xfrm>
            <a:off x="1295384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190814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190814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72" idx="4"/>
            <a:endCxn id="71" idx="0"/>
          </p:cNvCxnSpPr>
          <p:nvPr/>
        </p:nvCxnSpPr>
        <p:spPr>
          <a:xfrm>
            <a:off x="193100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2511760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2511760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75" idx="4"/>
            <a:endCxn id="74" idx="0"/>
          </p:cNvCxnSpPr>
          <p:nvPr/>
        </p:nvCxnSpPr>
        <p:spPr>
          <a:xfrm>
            <a:off x="2534620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7B3BD0D8-C65E-4653-9DA0-4E21FA6F2641}"/>
              </a:ext>
            </a:extLst>
          </p:cNvPr>
          <p:cNvSpPr/>
          <p:nvPr/>
        </p:nvSpPr>
        <p:spPr>
          <a:xfrm>
            <a:off x="1014016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6F4D2C-FB3E-4A1E-A625-51C4321F97E3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329805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CF802D-3B7B-4EC9-92E7-AD491FE34FE4}"/>
              </a:ext>
            </a:extLst>
          </p:cNvPr>
          <p:cNvSpPr txBox="1"/>
          <p:nvPr/>
        </p:nvSpPr>
        <p:spPr>
          <a:xfrm>
            <a:off x="2150884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최고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951265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77F8BBC-9E63-4C34-93A6-0013DED91FE3}"/>
              </a:ext>
            </a:extLst>
          </p:cNvPr>
          <p:cNvSpPr txBox="1"/>
          <p:nvPr/>
        </p:nvSpPr>
        <p:spPr>
          <a:xfrm>
            <a:off x="2095621" y="3518925"/>
            <a:ext cx="783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4609C7-19AD-4031-87C8-8F0847BD3CBE}"/>
              </a:ext>
            </a:extLst>
          </p:cNvPr>
          <p:cNvSpPr txBox="1"/>
          <p:nvPr/>
        </p:nvSpPr>
        <p:spPr>
          <a:xfrm>
            <a:off x="1243524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B477B8F-EDFF-4B57-A229-E6B323913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467374"/>
            <a:ext cx="158400" cy="158400"/>
          </a:xfrm>
          <a:prstGeom prst="rect">
            <a:avLst/>
          </a:prstGeom>
        </p:spPr>
      </p:pic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02E1DDC4-E698-4AAF-A79C-3FCB9D30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10289"/>
              </p:ext>
            </p:extLst>
          </p:nvPr>
        </p:nvGraphicFramePr>
        <p:xfrm>
          <a:off x="9815736" y="536651"/>
          <a:ext cx="2376264" cy="1109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혈압과 최저 혈압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측정일 기준 마지막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혈압은 최저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데어터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80160D58-F4C6-4715-B93F-A086AEFBCCA2}"/>
              </a:ext>
            </a:extLst>
          </p:cNvPr>
          <p:cNvSpPr/>
          <p:nvPr/>
        </p:nvSpPr>
        <p:spPr>
          <a:xfrm>
            <a:off x="461979" y="218696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B144F07-319F-4272-9C56-E3449A5ABF68}"/>
              </a:ext>
            </a:extLst>
          </p:cNvPr>
          <p:cNvSpPr/>
          <p:nvPr/>
        </p:nvSpPr>
        <p:spPr>
          <a:xfrm>
            <a:off x="1598020" y="3165183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FF061A-58B8-44F4-8570-A0371F7F4E67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A1FE6C2-3619-4F18-953D-A34E48529886}"/>
              </a:ext>
            </a:extLst>
          </p:cNvPr>
          <p:cNvSpPr/>
          <p:nvPr/>
        </p:nvSpPr>
        <p:spPr>
          <a:xfrm>
            <a:off x="2802589" y="334623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4196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IITP_BLOOD_V001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79" name="그림 78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80</a:t>
            </a:r>
            <a:r>
              <a:rPr lang="ko-KR" altLang="en-US" sz="800" b="1" dirty="0">
                <a:latin typeface="+mn-ea"/>
              </a:rPr>
              <a:t>회 </a:t>
            </a:r>
            <a:r>
              <a:rPr lang="en-US" altLang="ko-KR" sz="800" dirty="0">
                <a:latin typeface="+mn-ea"/>
              </a:rPr>
              <a:t>/ </a:t>
            </a:r>
            <a:r>
              <a:rPr lang="ko-KR" altLang="en-US" sz="8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F1796DEE-3581-4EDA-980D-4A7816A8B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0" y="3477008"/>
            <a:ext cx="158400" cy="158400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31500F7C-084D-453B-8B21-5008648C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61359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2111890-165A-4E07-870E-35FFF6C2FBE3}"/>
              </a:ext>
            </a:extLst>
          </p:cNvPr>
          <p:cNvGrpSpPr/>
          <p:nvPr/>
        </p:nvGrpSpPr>
        <p:grpSpPr>
          <a:xfrm>
            <a:off x="71131" y="2183494"/>
            <a:ext cx="2752929" cy="921832"/>
            <a:chOff x="131785" y="3368002"/>
            <a:chExt cx="2752929" cy="921832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A352C3C-0417-433C-A07A-EBE10CB6245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254CE8-A680-4DDA-9E0F-EEEEC5E0C12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B64BB09-DC97-4C2F-AF51-B5E1FF2254CD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93D4214-5D40-44D4-BB1E-7835D6E2624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75D0B7-1B64-498B-AA48-A20FE0676C0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2429FBD-6E58-41BA-82B9-455895A42D0C}"/>
                </a:ext>
              </a:extLst>
            </p:cNvPr>
            <p:cNvCxnSpPr>
              <a:cxnSpLocks/>
              <a:endCxn id="12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DA62F2E-9C39-4367-9203-2F3A0AD57BBF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DFD548-849B-420E-B078-D79B0619414A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60EF6C7-8D2C-450F-8F4F-0FF683320A44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3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3FCF96F-E784-4CF7-AFCA-6DDF412AD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787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IITP_HEART_V001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11:00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100</a:t>
            </a:r>
            <a:r>
              <a:rPr lang="en-US" altLang="ko-KR" sz="800" dirty="0">
                <a:latin typeface="+mn-ea"/>
              </a:rPr>
              <a:t> %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13B615-318E-49BB-A991-B41A5A02BF5B}"/>
              </a:ext>
            </a:extLst>
          </p:cNvPr>
          <p:cNvGrpSpPr/>
          <p:nvPr/>
        </p:nvGrpSpPr>
        <p:grpSpPr>
          <a:xfrm>
            <a:off x="141343" y="2183494"/>
            <a:ext cx="2731326" cy="921832"/>
            <a:chOff x="3139281" y="3240116"/>
            <a:chExt cx="2731326" cy="9218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F2AF64-0BD3-44EC-A8F8-56343742B80E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5531D3E-CAD1-4468-9ACE-42150EC82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BB25C7-6CB3-4FAF-A8F5-4480FD62C774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C06E95-494C-4FBF-BEBA-CE02EA42486B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89EF51-F47B-4E90-99E2-743F0C7CDEE9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B78EEF-3F3C-48B7-803B-6A40F8B9AE21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DB911D5E-1A89-4D7C-ADD1-6C862C2FDEB5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D63411-0367-4548-AB21-840CCCA4A00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6EA5651-3A85-4BE6-AD3D-D8E2E85F16D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BAC5AF2-F806-4C1E-AC5D-6B39A48823D8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C298174-5CD8-4794-B93D-C33EBEF1EA68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930C82F-2FAB-4C06-BE2F-6CF3E4566744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C017BC0-DE92-4C62-8077-33A9B7B606C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A325201-6C35-4E0B-878B-AB465419B5B5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7F217-13FE-44EC-82CC-5AD737DD39D1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E5908F9-AF7E-4756-AB4B-91C6BF780D3B}"/>
                </a:ext>
              </a:extLst>
            </p:cNvPr>
            <p:cNvCxnSpPr>
              <a:cxnSpLocks/>
              <a:stCxn id="49" idx="7"/>
              <a:endCxn id="51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6C934BB-164C-446C-9C82-1C030D17E5FC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57579707-6665-462C-8C32-E022A159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D07370FB-85C3-4927-9CFD-246133B0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727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IITP_OXYGEN_V001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걸음수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140222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55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15000</a:t>
            </a:r>
            <a:r>
              <a:rPr lang="ko-KR" altLang="en-US" sz="800" dirty="0">
                <a:latin typeface="+mn-ea"/>
              </a:rPr>
              <a:t>걸음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D8B33B8-CE0E-41EB-8114-51EC2343CD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75AF43D-73C8-48DB-8EA7-28D60ECF9CE0}"/>
              </a:ext>
            </a:extLst>
          </p:cNvPr>
          <p:cNvGrpSpPr/>
          <p:nvPr/>
        </p:nvGrpSpPr>
        <p:grpSpPr>
          <a:xfrm>
            <a:off x="77996" y="2163777"/>
            <a:ext cx="2801484" cy="921832"/>
            <a:chOff x="83230" y="3368002"/>
            <a:chExt cx="2801484" cy="921832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56C6DBC-DB90-41D9-999E-A46B070900A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E008E0-FA8D-4C39-9F76-1C0014636A44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60FE108-4F92-4C75-AF32-91F4A27FEA53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0694AA-7AD3-41C2-B9D4-86A69F2C0FA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8B2DC1-7165-41FC-9E0F-185F267FDCC1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6A60CD4-E72C-453A-B21A-CDCA8768682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405942-9951-4B40-BA58-671C6721ABF5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8946BAC-F0ED-4B1D-9639-CDA684CE8604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6865407-7F4C-4837-BD82-D4BB5E965BE1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7EC811-8910-45B9-B9A0-BAE10224D425}"/>
              </a:ext>
            </a:extLst>
          </p:cNvPr>
          <p:cNvSpPr/>
          <p:nvPr/>
        </p:nvSpPr>
        <p:spPr>
          <a:xfrm>
            <a:off x="587736" y="2806640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D910B81-5BE6-49BE-850C-93DE38178E1D}"/>
              </a:ext>
            </a:extLst>
          </p:cNvPr>
          <p:cNvSpPr/>
          <p:nvPr/>
        </p:nvSpPr>
        <p:spPr>
          <a:xfrm>
            <a:off x="720507" y="2762420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EEF5FD6-8706-4965-92C2-AF930BDE0F48}"/>
              </a:ext>
            </a:extLst>
          </p:cNvPr>
          <p:cNvSpPr/>
          <p:nvPr/>
        </p:nvSpPr>
        <p:spPr>
          <a:xfrm>
            <a:off x="972059" y="2601726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67AFCA5-ACB0-45C1-9F8A-163184AF8266}"/>
              </a:ext>
            </a:extLst>
          </p:cNvPr>
          <p:cNvSpPr/>
          <p:nvPr/>
        </p:nvSpPr>
        <p:spPr>
          <a:xfrm>
            <a:off x="1244552" y="2542843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B6E01C-F511-4C67-BCBE-338861A3CBF6}"/>
              </a:ext>
            </a:extLst>
          </p:cNvPr>
          <p:cNvSpPr/>
          <p:nvPr/>
        </p:nvSpPr>
        <p:spPr>
          <a:xfrm>
            <a:off x="1329365" y="262079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C954E3-9E8C-4837-93CB-2ABE4A2BADF7}"/>
              </a:ext>
            </a:extLst>
          </p:cNvPr>
          <p:cNvSpPr/>
          <p:nvPr/>
        </p:nvSpPr>
        <p:spPr>
          <a:xfrm>
            <a:off x="1584928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0E42A28-E008-4A50-8DD6-19D394E65C15}"/>
              </a:ext>
            </a:extLst>
          </p:cNvPr>
          <p:cNvSpPr/>
          <p:nvPr/>
        </p:nvSpPr>
        <p:spPr>
          <a:xfrm>
            <a:off x="1664325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E70FE6-B0D1-40CD-8CFF-040A51B47A43}"/>
              </a:ext>
            </a:extLst>
          </p:cNvPr>
          <p:cNvSpPr/>
          <p:nvPr/>
        </p:nvSpPr>
        <p:spPr>
          <a:xfrm>
            <a:off x="1847355" y="2542843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96CF33B-1100-4D70-B72F-67B34C4CB644}"/>
              </a:ext>
            </a:extLst>
          </p:cNvPr>
          <p:cNvSpPr/>
          <p:nvPr/>
        </p:nvSpPr>
        <p:spPr>
          <a:xfrm>
            <a:off x="1927407" y="2574457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21F1BAF-6B3E-40BF-AD9D-2C0DD3957B15}"/>
              </a:ext>
            </a:extLst>
          </p:cNvPr>
          <p:cNvSpPr/>
          <p:nvPr/>
        </p:nvSpPr>
        <p:spPr>
          <a:xfrm>
            <a:off x="212799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A8FA137-D02D-48CC-9B7D-6C52EFB3B5D7}"/>
              </a:ext>
            </a:extLst>
          </p:cNvPr>
          <p:cNvSpPr/>
          <p:nvPr/>
        </p:nvSpPr>
        <p:spPr>
          <a:xfrm>
            <a:off x="219056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3355D6-F535-42F3-B0D7-A009BD9D14C8}"/>
              </a:ext>
            </a:extLst>
          </p:cNvPr>
          <p:cNvSpPr/>
          <p:nvPr/>
        </p:nvSpPr>
        <p:spPr>
          <a:xfrm>
            <a:off x="2254370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FB345D-C21D-432E-AAFB-05C3923BDBBF}"/>
              </a:ext>
            </a:extLst>
          </p:cNvPr>
          <p:cNvSpPr/>
          <p:nvPr/>
        </p:nvSpPr>
        <p:spPr>
          <a:xfrm>
            <a:off x="2487375" y="2401671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3C16345-7CD5-41A5-94CE-A4F685FEDA2E}"/>
              </a:ext>
            </a:extLst>
          </p:cNvPr>
          <p:cNvSpPr txBox="1"/>
          <p:nvPr/>
        </p:nvSpPr>
        <p:spPr>
          <a:xfrm>
            <a:off x="209659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2E1E457-5D59-4068-B8F6-ED8B021ED987}"/>
              </a:ext>
            </a:extLst>
          </p:cNvPr>
          <p:cNvSpPr txBox="1"/>
          <p:nvPr/>
        </p:nvSpPr>
        <p:spPr>
          <a:xfrm>
            <a:off x="1412434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C1B562-74E5-4ACC-B791-B305E04C68F1}"/>
              </a:ext>
            </a:extLst>
          </p:cNvPr>
          <p:cNvSpPr txBox="1"/>
          <p:nvPr/>
        </p:nvSpPr>
        <p:spPr>
          <a:xfrm>
            <a:off x="1412434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41B9076-5CE1-4C1A-9FB8-560B61A810B0}"/>
              </a:ext>
            </a:extLst>
          </p:cNvPr>
          <p:cNvSpPr txBox="1"/>
          <p:nvPr/>
        </p:nvSpPr>
        <p:spPr>
          <a:xfrm>
            <a:off x="1412434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8653AC-5B22-494F-B728-E3BF2F46F91D}"/>
              </a:ext>
            </a:extLst>
          </p:cNvPr>
          <p:cNvSpPr txBox="1"/>
          <p:nvPr/>
        </p:nvSpPr>
        <p:spPr>
          <a:xfrm>
            <a:off x="1412434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FE299-3FA8-4FB6-A4A9-D80F1C90E481}"/>
              </a:ext>
            </a:extLst>
          </p:cNvPr>
          <p:cNvSpPr txBox="1"/>
          <p:nvPr/>
        </p:nvSpPr>
        <p:spPr>
          <a:xfrm>
            <a:off x="1412434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E8C11D44-3856-4FA5-8527-5468BFFF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299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IITP_STEP_V001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수면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402644" y="3438852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D1755-9C3F-4B3D-B471-A64824E42C5E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3640E1-1E3C-4846-B3CC-0E35EB1CC777}"/>
              </a:ext>
            </a:extLst>
          </p:cNvPr>
          <p:cNvCxnSpPr>
            <a:cxnSpLocks/>
          </p:cNvCxnSpPr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62BF706-9969-4009-B392-91EF1D5D5298}"/>
              </a:ext>
            </a:extLst>
          </p:cNvPr>
          <p:cNvCxnSpPr>
            <a:cxnSpLocks/>
          </p:cNvCxnSpPr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251130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수면 유형</a:t>
            </a:r>
            <a:endParaRPr lang="ko-KR" altLang="en-US" sz="7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1507388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시작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6D69B5F-957C-40B3-A530-3D8D94C78E3C}"/>
              </a:ext>
            </a:extLst>
          </p:cNvPr>
          <p:cNvGrpSpPr/>
          <p:nvPr/>
        </p:nvGrpSpPr>
        <p:grpSpPr>
          <a:xfrm>
            <a:off x="225175" y="2618403"/>
            <a:ext cx="2584646" cy="212206"/>
            <a:chOff x="300068" y="4077628"/>
            <a:chExt cx="2584646" cy="212206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78918E3-FABC-4083-8361-5DD85452A04D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BD5467-752A-49B0-86C7-DC689D0CC9ED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F5039B-CE0C-46F4-BCCF-59DA1717714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341E2B-56B4-4F4F-BCF6-F0CD143DCEF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8903CF-913C-41B1-A34A-6EA8CE49B85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FEC5C06-7034-44D4-ACEC-5A1FA027E71B}"/>
              </a:ext>
            </a:extLst>
          </p:cNvPr>
          <p:cNvSpPr/>
          <p:nvPr/>
        </p:nvSpPr>
        <p:spPr>
          <a:xfrm>
            <a:off x="2036725" y="2279267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FAA39D-CEC1-498B-BA11-FD67473A61CC}"/>
              </a:ext>
            </a:extLst>
          </p:cNvPr>
          <p:cNvSpPr/>
          <p:nvPr/>
        </p:nvSpPr>
        <p:spPr>
          <a:xfrm>
            <a:off x="514057" y="2279267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E8BD5C6-EBE7-463B-A4B8-89EF2761C26B}"/>
              </a:ext>
            </a:extLst>
          </p:cNvPr>
          <p:cNvGrpSpPr/>
          <p:nvPr/>
        </p:nvGrpSpPr>
        <p:grpSpPr>
          <a:xfrm>
            <a:off x="549797" y="2927905"/>
            <a:ext cx="2182673" cy="200055"/>
            <a:chOff x="6554078" y="2860695"/>
            <a:chExt cx="2182673" cy="20005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8811BDE-BDEC-4ED8-BDB3-8A1219D477B4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53787-C73F-48D0-AC89-208547A814D8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D550B3-5E4C-4C6C-9E1A-F47369F3932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16D3F9-F055-4D61-8CE8-1813456FD563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6006928-841F-4F3A-A464-D9A28D0A24A6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5C6BA9-FD87-498E-B625-E6B590AE6B08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19BF9-BD0D-4296-97E0-50A2173298D2}"/>
              </a:ext>
            </a:extLst>
          </p:cNvPr>
          <p:cNvSpPr/>
          <p:nvPr/>
        </p:nvSpPr>
        <p:spPr>
          <a:xfrm>
            <a:off x="1504294" y="2281070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1D93E5-1C9A-4518-87F8-9C8F11691C08}"/>
              </a:ext>
            </a:extLst>
          </p:cNvPr>
          <p:cNvSpPr/>
          <p:nvPr/>
        </p:nvSpPr>
        <p:spPr>
          <a:xfrm>
            <a:off x="801753" y="2279267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CDB2E0-9A46-47C7-92F2-AC43CF32150E}"/>
              </a:ext>
            </a:extLst>
          </p:cNvPr>
          <p:cNvSpPr/>
          <p:nvPr/>
        </p:nvSpPr>
        <p:spPr>
          <a:xfrm>
            <a:off x="850446" y="2279267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" y="3463660"/>
            <a:ext cx="158400" cy="158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2067609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종료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141461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205666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48478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얕은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184913" y="479026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184913" y="51299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184913" y="550805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141461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25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205666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141461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01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205666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724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IITP_SLEEP_V001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18286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832367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832827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얕은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56780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504540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30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556491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깊은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25221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172299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197801" y="3328296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기상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2021/09/30)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하단 기록 노출 데이터 수정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88" name="타원 87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설정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81438"/>
              </p:ext>
            </p:extLst>
          </p:nvPr>
        </p:nvGraphicFramePr>
        <p:xfrm>
          <a:off x="9815736" y="536651"/>
          <a:ext cx="2376264" cy="3776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수정 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개인정보 수정 화면으로 이동함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762390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PUSH 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ON/OFF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토글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버튼으로 알림 설정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9953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 아이디 정보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62842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 성명 정보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2869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 등록번호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 주민등록번호 정보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주민번호는 생년월일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정보만 노출하고 그 외 정보는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‘*’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처리함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9106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휴대폰번호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가입시 등록한 휴대폰 번호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수정 가능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가입시 정책과 동록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486107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보호자 연락처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가입시 등록한 휴대폰 번호 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수정 가능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가입시 정책과 동록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494173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가입시 등록한 주소 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수정 가능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가입시 정책과 동록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2076053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사항이 있는 경우 버튼 활성화 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디폴트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7224176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0484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IITP_SETTING_V001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1928530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개인정보 수정 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9298" y="2336755"/>
            <a:ext cx="2755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2521406" y="1928530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4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64567" y="5942297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수정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3164566" y="1493415"/>
            <a:ext cx="1578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개인정보 수정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3148721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2073830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ABCD123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2569827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+mn-ea"/>
              </a:rPr>
              <a:t>홍길동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3721829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010-1234-5678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18908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289660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237811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462951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185" name="직선 연결선 184"/>
          <p:cNvCxnSpPr/>
          <p:nvPr/>
        </p:nvCxnSpPr>
        <p:spPr>
          <a:xfrm>
            <a:off x="3338580" y="5070505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4824038"/>
            <a:ext cx="17862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+mn-ea"/>
              </a:rPr>
              <a:t>서울특별시 강남구 영동대로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187" name="그림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09" y="4808236"/>
            <a:ext cx="150643" cy="150643"/>
          </a:xfrm>
          <a:prstGeom prst="rect">
            <a:avLst/>
          </a:prstGeom>
        </p:spPr>
      </p:pic>
      <p:cxnSp>
        <p:nvCxnSpPr>
          <p:cNvPr id="191" name="직선 연결선 190"/>
          <p:cNvCxnSpPr/>
          <p:nvPr/>
        </p:nvCxnSpPr>
        <p:spPr>
          <a:xfrm>
            <a:off x="3338580" y="5422068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2" y="5235147"/>
            <a:ext cx="16258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123-12</a:t>
            </a:r>
            <a:endParaRPr lang="ko-KR" altLang="en-US" sz="700" dirty="0">
              <a:latin typeface="+mn-ea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3113790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950626</a:t>
            </a:r>
            <a:endParaRPr lang="ko-KR" altLang="en-US" sz="700" dirty="0">
              <a:latin typeface="+mn-ea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346602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196" name="직선 연결선 195"/>
          <p:cNvCxnSpPr/>
          <p:nvPr/>
        </p:nvCxnSpPr>
        <p:spPr>
          <a:xfrm>
            <a:off x="3327163" y="392995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4257620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010-5678-1234</a:t>
            </a:r>
            <a:endParaRPr lang="ko-KR" altLang="en-US" sz="700" dirty="0">
              <a:latin typeface="+mn-ea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400181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보호자 연락처</a:t>
            </a:r>
          </a:p>
        </p:txBody>
      </p:sp>
      <p:cxnSp>
        <p:nvCxnSpPr>
          <p:cNvPr id="199" name="직선 연결선 198"/>
          <p:cNvCxnSpPr/>
          <p:nvPr/>
        </p:nvCxnSpPr>
        <p:spPr>
          <a:xfrm>
            <a:off x="3327163" y="4465748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194248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249159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297911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358640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75741" y="414460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75741" y="474532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8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75741" y="58445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9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2502789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PUSH </a:t>
            </a:r>
            <a:r>
              <a:rPr lang="ko-KR" altLang="en-US" sz="1000" dirty="0" smtClean="0">
                <a:latin typeface="+mn-ea"/>
              </a:rPr>
              <a:t>알림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208" name="직선 연결선 207"/>
          <p:cNvCxnSpPr/>
          <p:nvPr/>
        </p:nvCxnSpPr>
        <p:spPr>
          <a:xfrm>
            <a:off x="129298" y="2911014"/>
            <a:ext cx="2755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0" name="표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66534"/>
              </p:ext>
            </p:extLst>
          </p:nvPr>
        </p:nvGraphicFramePr>
        <p:xfrm>
          <a:off x="3175741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IITP_SETTING_V002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2235200" y="2569827"/>
            <a:ext cx="503920" cy="179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2414000" y="2569827"/>
            <a:ext cx="325120" cy="17918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+mn-ea"/>
              </a:rPr>
              <a:t>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1183333" y="186242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061420" y="25340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215" name="타원 214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16" name="그림 215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83" y="1520390"/>
            <a:ext cx="192270" cy="192270"/>
          </a:xfrm>
          <a:prstGeom prst="rect">
            <a:avLst/>
          </a:prstGeom>
        </p:spPr>
      </p:pic>
      <p:sp>
        <p:nvSpPr>
          <p:cNvPr id="219" name="타원 21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5558738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5" y="1530233"/>
            <a:ext cx="190800" cy="190800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507676"/>
            <a:ext cx="200356" cy="200356"/>
          </a:xfrm>
          <a:prstGeom prst="rect">
            <a:avLst/>
          </a:prstGeom>
        </p:spPr>
      </p:pic>
      <p:sp>
        <p:nvSpPr>
          <p:cNvPr id="5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124463" y="307033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433073" y="307033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5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알림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837012"/>
              </p:ext>
            </p:extLst>
          </p:nvPr>
        </p:nvGraphicFramePr>
        <p:xfrm>
          <a:off x="9815736" y="536651"/>
          <a:ext cx="2376264" cy="7131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목록 </a:t>
                      </a:r>
                      <a:endParaRPr lang="en-US" altLang="ko-KR" sz="7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정보노출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 순으로 정렬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메시지는 모두 노출함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628425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25123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IITP_ALARM_V001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336755"/>
            <a:ext cx="275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격리 장소를 이탈하였습니다</a:t>
            </a:r>
            <a:r>
              <a:rPr lang="en-US" altLang="ko-KR" sz="800" b="1" dirty="0" smtClean="0"/>
              <a:t>. </a:t>
            </a:r>
            <a:r>
              <a:rPr lang="ko-KR" altLang="en-US" sz="800" b="1" dirty="0" smtClean="0"/>
              <a:t>격리장소에서 벗어났는지 확인해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175018" y="2920627"/>
            <a:ext cx="2709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675309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3050554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기기 연동을 확인해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175018" y="3507121"/>
            <a:ext cx="2709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3261802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2021.10.30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1832382"/>
            <a:ext cx="2755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자가 격리 기간이  종료되었습니다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175018" y="2252608"/>
            <a:ext cx="2709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007290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3596" y="179795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70917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73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본인 인증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07A2-A7B9-43CE-A027-1C0B6B880255}"/>
              </a:ext>
            </a:extLst>
          </p:cNvPr>
          <p:cNvSpPr txBox="1"/>
          <p:nvPr/>
        </p:nvSpPr>
        <p:spPr>
          <a:xfrm>
            <a:off x="495814" y="26293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EA6E7-F734-46B2-9790-F3175C89569A}"/>
              </a:ext>
            </a:extLst>
          </p:cNvPr>
          <p:cNvSpPr txBox="1"/>
          <p:nvPr/>
        </p:nvSpPr>
        <p:spPr>
          <a:xfrm>
            <a:off x="495813" y="416309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766F3-E293-4715-AD2B-242C06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2" y="3149323"/>
            <a:ext cx="553917" cy="553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BACAD-C3D7-4D1A-965E-4FECC4B5777E}"/>
              </a:ext>
            </a:extLst>
          </p:cNvPr>
          <p:cNvSpPr/>
          <p:nvPr/>
        </p:nvSpPr>
        <p:spPr>
          <a:xfrm>
            <a:off x="4729361" y="4291143"/>
            <a:ext cx="1403576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대상자 여부 확인</a:t>
            </a:r>
            <a:endParaRPr lang="ko-KR" altLang="en-US" sz="10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52825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272909" y="3149323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주민 등록 </a:t>
            </a:r>
            <a:r>
              <a:rPr lang="ko-KR" altLang="en-US" sz="1000" dirty="0"/>
              <a:t>번</a:t>
            </a:r>
            <a:r>
              <a:rPr lang="ko-KR" altLang="en-US" sz="1000" dirty="0" smtClean="0"/>
              <a:t>호</a:t>
            </a:r>
            <a:endParaRPr lang="ko-KR" altLang="en-US" sz="10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4272909" y="3551632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330065" y="3612288"/>
            <a:ext cx="143881" cy="14388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473946" y="3580698"/>
            <a:ext cx="1606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</a:rPr>
              <a:t>개인정보 수집 이용 동의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14595" y="449782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14595" y="450988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14594" y="4907785"/>
            <a:ext cx="209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자가 격리 대상자가 아닙니다</a:t>
            </a:r>
            <a:r>
              <a:rPr lang="en-US" altLang="ko-KR" sz="800" dirty="0" smtClean="0"/>
              <a:t>.</a:t>
            </a:r>
          </a:p>
          <a:p>
            <a:pPr algn="ctr"/>
            <a:r>
              <a:rPr lang="ko-KR" altLang="en-US" sz="800" dirty="0" smtClean="0"/>
              <a:t>대상자인 경우 담당 기관으로 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연락해 주세요</a:t>
            </a:r>
            <a:endParaRPr lang="en-US" altLang="ko-KR" sz="8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14594" y="540548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7403243" y="4138018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격리 대상자가 아닌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937250" y="449782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937250" y="450988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937249" y="4907785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가입한 이력이 있습니다</a:t>
            </a:r>
            <a:r>
              <a:rPr lang="en-US" altLang="ko-KR" sz="800" dirty="0" smtClean="0"/>
              <a:t>. </a:t>
            </a:r>
          </a:p>
          <a:p>
            <a:pPr algn="ctr"/>
            <a:r>
              <a:rPr lang="ko-KR" altLang="en-US" sz="800" dirty="0" smtClean="0"/>
              <a:t>기존 아이디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비밀번호로 로그인해 주세요</a:t>
            </a:r>
            <a:r>
              <a:rPr lang="en-US" altLang="ko-KR" sz="800" dirty="0" smtClean="0"/>
              <a:t>.</a:t>
            </a:r>
            <a:endParaRPr lang="en-US" altLang="ko-KR" sz="8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937249" y="540548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9825898" y="4138018"/>
            <a:ext cx="231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이전에 가입된 이력이 있는 경우</a:t>
            </a:r>
            <a:r>
              <a:rPr lang="en-US" altLang="ko-KR" sz="800" b="1" dirty="0" smtClean="0"/>
              <a:t>]</a:t>
            </a:r>
            <a:br>
              <a:rPr lang="en-US" altLang="ko-KR" sz="800" b="1" dirty="0" smtClean="0"/>
            </a:br>
            <a:r>
              <a:rPr lang="en-US" altLang="ko-KR" sz="800" b="1" dirty="0" smtClean="0"/>
              <a:t>- EX. 2</a:t>
            </a:r>
            <a:r>
              <a:rPr lang="ko-KR" altLang="en-US" sz="800" b="1" dirty="0" smtClean="0"/>
              <a:t>회 이상 격리자</a:t>
            </a:r>
            <a:endParaRPr lang="ko-KR" altLang="en-US" sz="800" b="1" dirty="0"/>
          </a:p>
        </p:txBody>
      </p:sp>
      <p:sp>
        <p:nvSpPr>
          <p:cNvPr id="44" name="Google Shape;531;p18"/>
          <p:cNvSpPr/>
          <p:nvPr/>
        </p:nvSpPr>
        <p:spPr>
          <a:xfrm>
            <a:off x="7768775" y="6094028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 smtClean="0"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r>
              <a:rPr lang="ko-KR" altLang="en-US" sz="900" dirty="0" smtClean="0">
                <a:latin typeface="Malgun Gothic"/>
                <a:ea typeface="Malgun Gothic"/>
                <a:cs typeface="Malgun Gothic"/>
                <a:sym typeface="Malgun Gothic"/>
              </a:rPr>
              <a:t>닫힘</a:t>
            </a:r>
            <a:endParaRPr dirty="0"/>
          </a:p>
        </p:txBody>
      </p:sp>
      <p:cxnSp>
        <p:nvCxnSpPr>
          <p:cNvPr id="45" name="Google Shape;506;p18"/>
          <p:cNvCxnSpPr/>
          <p:nvPr/>
        </p:nvCxnSpPr>
        <p:spPr>
          <a:xfrm flipH="1">
            <a:off x="8491601" y="5722493"/>
            <a:ext cx="1" cy="2853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" name="Google Shape;531;p18"/>
          <p:cNvSpPr/>
          <p:nvPr/>
        </p:nvSpPr>
        <p:spPr>
          <a:xfrm>
            <a:off x="9775275" y="6094028"/>
            <a:ext cx="2277961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 smtClean="0"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r>
              <a:rPr lang="ko-KR" altLang="en-US" sz="900" dirty="0" smtClean="0">
                <a:latin typeface="Malgun Gothic"/>
                <a:ea typeface="Malgun Gothic"/>
                <a:cs typeface="Malgun Gothic"/>
                <a:sym typeface="Malgun Gothic"/>
              </a:rPr>
              <a:t>닫히며 로그인 화면으로 이동</a:t>
            </a:r>
            <a:endParaRPr dirty="0"/>
          </a:p>
        </p:txBody>
      </p:sp>
      <p:cxnSp>
        <p:nvCxnSpPr>
          <p:cNvPr id="47" name="Google Shape;506;p18"/>
          <p:cNvCxnSpPr/>
          <p:nvPr/>
        </p:nvCxnSpPr>
        <p:spPr>
          <a:xfrm flipH="1">
            <a:off x="10914256" y="5722493"/>
            <a:ext cx="1" cy="2853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452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07A2-A7B9-43CE-A027-1C0B6B880255}"/>
              </a:ext>
            </a:extLst>
          </p:cNvPr>
          <p:cNvSpPr txBox="1"/>
          <p:nvPr/>
        </p:nvSpPr>
        <p:spPr>
          <a:xfrm>
            <a:off x="495814" y="26293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EA6E7-F734-46B2-9790-F3175C89569A}"/>
              </a:ext>
            </a:extLst>
          </p:cNvPr>
          <p:cNvSpPr txBox="1"/>
          <p:nvPr/>
        </p:nvSpPr>
        <p:spPr>
          <a:xfrm>
            <a:off x="495813" y="416309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766F3-E293-4715-AD2B-242C06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2" y="3149323"/>
            <a:ext cx="553917" cy="553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BACAD-C3D7-4D1A-965E-4FECC4B5777E}"/>
              </a:ext>
            </a:extLst>
          </p:cNvPr>
          <p:cNvSpPr/>
          <p:nvPr/>
        </p:nvSpPr>
        <p:spPr>
          <a:xfrm>
            <a:off x="4835299" y="4291143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FB85-49E9-4F0F-B33A-C7F86F5D2B4C}"/>
              </a:ext>
            </a:extLst>
          </p:cNvPr>
          <p:cNvSpPr txBox="1"/>
          <p:nvPr/>
        </p:nvSpPr>
        <p:spPr>
          <a:xfrm>
            <a:off x="4281554" y="2875589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89191-A323-4EC8-BB84-964797CF8EEE}"/>
              </a:ext>
            </a:extLst>
          </p:cNvPr>
          <p:cNvSpPr txBox="1"/>
          <p:nvPr/>
        </p:nvSpPr>
        <p:spPr>
          <a:xfrm>
            <a:off x="4281554" y="3482353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8171DB-093B-41D6-95F0-E538400B995C}"/>
              </a:ext>
            </a:extLst>
          </p:cNvPr>
          <p:cNvCxnSpPr/>
          <p:nvPr/>
        </p:nvCxnSpPr>
        <p:spPr>
          <a:xfrm>
            <a:off x="4281554" y="3338095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C922AB-B4F4-453A-8F42-D1AA2DCC83F1}"/>
              </a:ext>
            </a:extLst>
          </p:cNvPr>
          <p:cNvCxnSpPr/>
          <p:nvPr/>
        </p:nvCxnSpPr>
        <p:spPr>
          <a:xfrm>
            <a:off x="4281554" y="3980899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0E3EBF-6E85-47DC-91FF-8BA961B94523}"/>
              </a:ext>
            </a:extLst>
          </p:cNvPr>
          <p:cNvSpPr txBox="1"/>
          <p:nvPr/>
        </p:nvSpPr>
        <p:spPr>
          <a:xfrm>
            <a:off x="4281554" y="3736525"/>
            <a:ext cx="1138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(-)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없이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226328" y="5013396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 smtClean="0"/>
              <a:t>비밀번호 찾기</a:t>
            </a:r>
            <a:r>
              <a:rPr lang="en-US" altLang="ko-KR" sz="1000" dirty="0" smtClean="0"/>
              <a:t>| </a:t>
            </a:r>
            <a:r>
              <a:rPr lang="ko-KR" altLang="en-US" sz="1000" u="sng" dirty="0" smtClean="0"/>
              <a:t>회원가입</a:t>
            </a:r>
            <a:endParaRPr lang="ko-KR" altLang="en-US" sz="1000" u="sng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2021/11/02)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주민등록 번호 입력란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04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04F28842-615F-49C1-8033-9F1A54F3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1787"/>
          <a:stretch/>
        </p:blipFill>
        <p:spPr>
          <a:xfrm>
            <a:off x="249219" y="949030"/>
            <a:ext cx="1820556" cy="2572805"/>
          </a:xfrm>
          <a:prstGeom prst="rect">
            <a:avLst/>
          </a:prstGeom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9F7F6A2-B1C0-4646-B350-4BED3B7C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0886811">
            <a:off x="1429282" y="1436314"/>
            <a:ext cx="2091340" cy="2853605"/>
          </a:xfrm>
          <a:prstGeom prst="rect">
            <a:avLst/>
          </a:prstGeom>
        </p:spPr>
      </p:pic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058736BC-7059-4581-A6A5-D1DB672E4656}"/>
              </a:ext>
            </a:extLst>
          </p:cNvPr>
          <p:cNvSpPr/>
          <p:nvPr/>
        </p:nvSpPr>
        <p:spPr>
          <a:xfrm>
            <a:off x="3283868" y="1461139"/>
            <a:ext cx="8035222" cy="3058443"/>
          </a:xfrm>
          <a:prstGeom prst="rightBracket">
            <a:avLst>
              <a:gd name="adj" fmla="val 532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9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대응 방침에 따른 문제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5691" y="1272144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사회적 거리두기</a:t>
            </a:r>
            <a:endParaRPr lang="en-US" altLang="ko-KR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023604" y="4153208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생활치료센터 격리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61205" y="1289287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확진자 접촉 및 밀접촉시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 자가 격리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5946" y="4212840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병원 입원치료 </a:t>
            </a:r>
            <a:r>
              <a:rPr lang="en-US" altLang="ko-KR" sz="1200" dirty="0"/>
              <a:t>(</a:t>
            </a:r>
            <a:r>
              <a:rPr lang="ko-KR" altLang="en-US" sz="1200" dirty="0"/>
              <a:t>중증</a:t>
            </a:r>
            <a:r>
              <a:rPr lang="en-US" altLang="ko-KR" sz="1200" dirty="0"/>
              <a:t>)</a:t>
            </a: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850555" y="1428366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824BFDD-A5A2-4839-B0C6-C427F7913E34}"/>
              </a:ext>
            </a:extLst>
          </p:cNvPr>
          <p:cNvSpPr/>
          <p:nvPr/>
        </p:nvSpPr>
        <p:spPr>
          <a:xfrm rot="10800000">
            <a:off x="11290965" y="2993545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34A5C98-498C-48E3-94C5-46A559261A3F}"/>
              </a:ext>
            </a:extLst>
          </p:cNvPr>
          <p:cNvSpPr/>
          <p:nvPr/>
        </p:nvSpPr>
        <p:spPr>
          <a:xfrm rot="16200000">
            <a:off x="7062748" y="4424814"/>
            <a:ext cx="115749" cy="997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47D7FB-F87D-49D6-AD0F-2802F5BAAE27}"/>
              </a:ext>
            </a:extLst>
          </p:cNvPr>
          <p:cNvSpPr txBox="1"/>
          <p:nvPr/>
        </p:nvSpPr>
        <p:spPr>
          <a:xfrm>
            <a:off x="3330209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증가에 따른</a:t>
            </a:r>
            <a:r>
              <a:rPr lang="en-US" altLang="ko-KR" sz="1200" b="1" dirty="0">
                <a:latin typeface="+mn-ea"/>
              </a:rPr>
              <a:t>1~4</a:t>
            </a:r>
            <a:r>
              <a:rPr lang="ko-KR" altLang="en-US" sz="1200" b="1" dirty="0">
                <a:latin typeface="+mn-ea"/>
              </a:rPr>
              <a:t>단계별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생활활동 제한 및 운영시간 제한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1E28EC-5D2D-493B-9986-BD5A36FE2762}"/>
              </a:ext>
            </a:extLst>
          </p:cNvPr>
          <p:cNvSpPr txBox="1"/>
          <p:nvPr/>
        </p:nvSpPr>
        <p:spPr>
          <a:xfrm>
            <a:off x="7295723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접촉 시 자택에서 독립된 공간에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14</a:t>
            </a:r>
            <a:r>
              <a:rPr lang="ko-KR" altLang="en-US" sz="1200" b="1" dirty="0">
                <a:latin typeface="+mn-ea"/>
              </a:rPr>
              <a:t>일간 혼자 생활하며 스스로 건강상태 체크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8F220-7B7A-46BE-A718-539B5ADAE681}"/>
              </a:ext>
            </a:extLst>
          </p:cNvPr>
          <p:cNvSpPr txBox="1"/>
          <p:nvPr/>
        </p:nvSpPr>
        <p:spPr>
          <a:xfrm>
            <a:off x="3785067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자영업자 금전적 손실로 인한 피해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이동량 변화 없음에 실효성에 의문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온라인 수업으로 인해 학습 손실 문제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거리두기 미 준수 사례가 끊임 없이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AD294-11E9-47F9-A1D9-085A16342E1D}"/>
              </a:ext>
            </a:extLst>
          </p:cNvPr>
          <p:cNvSpPr txBox="1"/>
          <p:nvPr/>
        </p:nvSpPr>
        <p:spPr>
          <a:xfrm>
            <a:off x="7517125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격리지를 이탈</a:t>
            </a:r>
            <a:r>
              <a:rPr lang="ko-KR" altLang="en-US" sz="1200" dirty="0">
                <a:latin typeface="+mn-ea"/>
              </a:rPr>
              <a:t>하고 외출 사례 적발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격리 시 제공되는 방역 물품 키드 미지급 사례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진료환경 및 응급 시 대처에 어려움 발생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78A757-5948-407A-A87D-77E4A15BFEDA}"/>
              </a:ext>
            </a:extLst>
          </p:cNvPr>
          <p:cNvSpPr txBox="1"/>
          <p:nvPr/>
        </p:nvSpPr>
        <p:spPr>
          <a:xfrm>
            <a:off x="3412877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중 중증 환자 대상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병원 입원 치료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AAC6E-BFC4-4CC9-AEA3-9CB164E5C936}"/>
              </a:ext>
            </a:extLst>
          </p:cNvPr>
          <p:cNvSpPr txBox="1"/>
          <p:nvPr/>
        </p:nvSpPr>
        <p:spPr>
          <a:xfrm>
            <a:off x="7295723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코로나 확진자 중 경증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 err="1">
                <a:latin typeface="+mn-ea"/>
              </a:rPr>
              <a:t>중등증</a:t>
            </a:r>
            <a:r>
              <a:rPr lang="ko-KR" altLang="en-US" sz="1200" b="1" dirty="0">
                <a:latin typeface="+mn-ea"/>
              </a:rPr>
              <a:t> 환자대상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지정 시설에서 격리함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36C245-67CB-4909-BAF7-F4AEA3431757}"/>
              </a:ext>
            </a:extLst>
          </p:cNvPr>
          <p:cNvSpPr txBox="1"/>
          <p:nvPr/>
        </p:nvSpPr>
        <p:spPr>
          <a:xfrm>
            <a:off x="3867735" y="5426959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확진자 증가로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42A484-1F99-4B27-B0D1-FCA2871C6342}"/>
              </a:ext>
            </a:extLst>
          </p:cNvPr>
          <p:cNvSpPr txBox="1"/>
          <p:nvPr/>
        </p:nvSpPr>
        <p:spPr>
          <a:xfrm>
            <a:off x="7517124" y="5426959"/>
            <a:ext cx="3470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일부지역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의사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인력 부족으로 </a:t>
            </a:r>
            <a:r>
              <a:rPr lang="ko-KR" altLang="en-US" sz="1200" dirty="0">
                <a:latin typeface="+mn-ea"/>
              </a:rPr>
              <a:t>치료 골든 타임을 놓쳐 사망하는  경우 발생 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응급환자에 대한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대응시스템 개선 필요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B0585B4-23FD-4E09-AFC4-2E0EB676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61" y="3722520"/>
            <a:ext cx="2202084" cy="2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2864153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성명</a:t>
            </a:r>
            <a:endParaRPr lang="ko-KR" altLang="en-US" sz="12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500305" y="327547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3505303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휴대폰 번호</a:t>
            </a:r>
            <a:endParaRPr lang="ko-KR" altLang="en-US" sz="12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500305" y="4181472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394912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4991889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아이디 찾기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500305" y="23109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500305" y="23109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아이디 찾기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621112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비밀번호 찾기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smtClean="0"/>
              <a:t>찾기 완료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70967" y="2106823"/>
            <a:ext cx="2743200" cy="2759182"/>
            <a:chOff x="2333527" y="2106823"/>
            <a:chExt cx="2743200" cy="27591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036" y="2106823"/>
              <a:ext cx="472183" cy="4721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8AE673-2E4A-431B-8AA6-BF8FA5B8B656}"/>
                </a:ext>
              </a:extLst>
            </p:cNvPr>
            <p:cNvSpPr txBox="1"/>
            <p:nvPr/>
          </p:nvSpPr>
          <p:spPr>
            <a:xfrm>
              <a:off x="2333527" y="3070048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+mn-ea"/>
                </a:rPr>
                <a:t>홍길동</a:t>
              </a:r>
              <a:r>
                <a:rPr lang="ko-KR" altLang="en-US" sz="1200" dirty="0" smtClean="0">
                  <a:latin typeface="+mn-ea"/>
                </a:rPr>
                <a:t> 님의 아이디는 </a:t>
              </a:r>
              <a:endParaRPr lang="en-US" altLang="ko-KR" sz="1200" dirty="0" smtClean="0">
                <a:latin typeface="+mn-ea"/>
              </a:endParaRPr>
            </a:p>
            <a:p>
              <a:pPr algn="ctr"/>
              <a:r>
                <a:rPr lang="en-US" altLang="ko-KR" sz="1200" b="1" dirty="0" smtClean="0">
                  <a:latin typeface="+mn-ea"/>
                </a:rPr>
                <a:t>Hong1234 </a:t>
              </a:r>
              <a:r>
                <a:rPr lang="ko-KR" altLang="en-US" sz="1200" dirty="0" smtClean="0">
                  <a:latin typeface="+mn-ea"/>
                </a:rPr>
                <a:t>입니다</a:t>
              </a:r>
              <a:r>
                <a:rPr lang="en-US" altLang="ko-KR" sz="1200" dirty="0" smtClean="0">
                  <a:latin typeface="+mn-ea"/>
                </a:rPr>
                <a:t>.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11719A-DC23-400B-B278-7A2DC290E435}"/>
                </a:ext>
              </a:extLst>
            </p:cNvPr>
            <p:cNvSpPr txBox="1"/>
            <p:nvPr/>
          </p:nvSpPr>
          <p:spPr>
            <a:xfrm>
              <a:off x="2511750" y="3626563"/>
              <a:ext cx="2386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u="sng" dirty="0" smtClean="0"/>
                <a:t>비밀번호 찾기 </a:t>
              </a:r>
              <a:r>
                <a:rPr lang="en-US" altLang="ko-KR" sz="1000" u="sng" dirty="0" smtClean="0"/>
                <a:t>&gt;</a:t>
              </a:r>
              <a:endParaRPr lang="ko-KR" altLang="en-US" sz="1000" u="sng" dirty="0"/>
            </a:p>
          </p:txBody>
        </p:sp>
        <p:sp>
          <p:nvSpPr>
            <p:cNvPr id="32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466584" y="4524150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로그인 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498422" y="171916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회원 정보가 없는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49223" y="199311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49223" y="200517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49222" y="2403075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일치하는 회원 정보가 없습니다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49222" y="290077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944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</a:t>
            </a:r>
            <a:r>
              <a:rPr lang="ko-KR" altLang="en-US" dirty="0"/>
              <a:t>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3430956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성명</a:t>
            </a:r>
            <a:endParaRPr lang="ko-KR" altLang="en-US" sz="12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500305" y="3842281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4072106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휴대폰 번호</a:t>
            </a:r>
            <a:endParaRPr lang="ko-KR" altLang="en-US" sz="12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500305" y="4748275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451592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5398066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비밀번호  재설정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500305" y="23109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96391" y="23109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아이디 찾기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621112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b="1"/>
            </a:lvl1pPr>
          </a:lstStyle>
          <a:p>
            <a:r>
              <a:rPr lang="ko-KR" altLang="en-US" dirty="0"/>
              <a:t>비밀번호 찾기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2723750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아이디</a:t>
            </a:r>
            <a:endParaRPr lang="ko-KR" altLang="en-US" sz="12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2500305" y="3215852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아이디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2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재설정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2316773" y="2099966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361718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571135" y="402850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298084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새 비밀번호</a:t>
            </a:r>
            <a:endParaRPr lang="ko-KR" altLang="en-US" sz="800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571135" y="339216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419713" y="309058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2441827" y="373797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4975192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변경  완료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56376" y="463083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56376" y="464290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56375" y="504080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비밀번호가 변경되었습니다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56375" y="553849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cxnSp>
        <p:nvCxnSpPr>
          <p:cNvPr id="31" name="꺾인 연결선 30"/>
          <p:cNvCxnSpPr>
            <a:stCxn id="26" idx="3"/>
            <a:endCxn id="29" idx="1"/>
          </p:cNvCxnSpPr>
          <p:nvPr/>
        </p:nvCxnSpPr>
        <p:spPr>
          <a:xfrm>
            <a:off x="4931672" y="5146120"/>
            <a:ext cx="2624703" cy="24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56375" y="354662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7602095" y="3957946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22914" y="3280760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새비밀번호와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5" y="373508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4" y="3970442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비밀번호 재설정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 </a:t>
            </a:r>
            <a:r>
              <a:rPr lang="ko-KR" altLang="en-US" sz="1000" b="1" dirty="0" smtClean="0">
                <a:latin typeface="+mn-ea"/>
              </a:rPr>
              <a:t>회원가입 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1031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226234" y="2514489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3012440" y="2318608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accent1"/>
                </a:solidFill>
              </a:rPr>
              <a:t>중복 확인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</a:t>
            </a:r>
            <a:endParaRPr lang="ko-KR" altLang="en-US" sz="8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22623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99483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404055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4055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4086274" y="3884927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86274" y="365258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93344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624205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415610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1226234" y="462003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26234" y="43876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성명</a:t>
            </a:r>
            <a:endParaRPr lang="ko-KR" altLang="en-US" sz="800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1226234" y="388393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14473" y="4753837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1160193" y="5165162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60193" y="494836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9" y="4932558"/>
            <a:ext cx="150643" cy="150643"/>
          </a:xfrm>
          <a:prstGeom prst="rect">
            <a:avLst/>
          </a:prstGeom>
        </p:spPr>
      </p:pic>
      <p:sp>
        <p:nvSpPr>
          <p:cNvPr id="5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502291" y="5692224"/>
            <a:ext cx="2477086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609773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609773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609772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609772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7498421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사용중인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815737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815737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815736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 가능한 아이디 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815736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9704385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사용 가능한 아이디 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cxnSp>
        <p:nvCxnSpPr>
          <p:cNvPr id="67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3723641" y="1739397"/>
            <a:ext cx="3774780" cy="686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04547" y="365340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비밀번호 확인</a:t>
            </a:r>
            <a:endParaRPr lang="ko-KR" altLang="en-US" sz="800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7650267" y="406472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571086" y="338754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비밀번호와 비밀번호 확인 입력 값이 다른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7" y="384187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Abc1234!</a:t>
            </a:r>
            <a:endParaRPr lang="ko-KR" altLang="en-US" sz="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6" y="407722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*</a:t>
            </a:r>
            <a:r>
              <a:rPr lang="ko-KR" altLang="en-US" sz="7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 smtClean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73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324600" y="2970996"/>
            <a:ext cx="1246486" cy="524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58465" y="514822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모든 항목 입력 완료 시 버튼 활성화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7571086" y="5407957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완료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56" idx="3"/>
            <a:endCxn id="74" idx="1"/>
          </p:cNvCxnSpPr>
          <p:nvPr/>
        </p:nvCxnSpPr>
        <p:spPr>
          <a:xfrm flipV="1">
            <a:off x="4979377" y="5255945"/>
            <a:ext cx="2479088" cy="6072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59554" y="41849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99" name="직선 연결선 98"/>
          <p:cNvCxnSpPr/>
          <p:nvPr/>
        </p:nvCxnSpPr>
        <p:spPr>
          <a:xfrm>
            <a:off x="4105274" y="464889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105274" y="441655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구분 없이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입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력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1140488" y="5462593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40488" y="52457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상세주소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2021/10/05)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상세 주소 입력란 추가 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보호자 연락처 입력란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83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주소 검색                                                       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719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 </a:t>
            </a:r>
            <a:r>
              <a:rPr lang="ko-KR" altLang="en-US" sz="1000" b="1" dirty="0"/>
              <a:t>주소 검색                                                  </a:t>
            </a:r>
            <a:r>
              <a:rPr lang="ko-KR" altLang="en-US" sz="1000" b="1" dirty="0" smtClean="0"/>
              <a:t>                                                                                                                                                    </a:t>
            </a:r>
            <a:r>
              <a:rPr lang="en-US" altLang="ko-KR" sz="1000" b="1" dirty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234797" y="1941907"/>
            <a:ext cx="3220358" cy="3782262"/>
            <a:chOff x="2241657" y="1941907"/>
            <a:chExt cx="3220358" cy="37822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270827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</a:t>
              </a:r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010718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287890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</a:t>
              </a:r>
              <a:endParaRPr lang="ko-KR" altLang="en-US" sz="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590333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</a:t>
              </a:r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8869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1234-7</a:t>
              </a:r>
              <a:endParaRPr lang="ko-KR" altLang="en-US" sz="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1893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2</a:t>
              </a:r>
              <a:endParaRPr lang="ko-KR" altLang="en-US" sz="8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5533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3</a:t>
              </a:r>
              <a:endParaRPr lang="ko-KR" altLang="en-US" sz="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8557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4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20628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5</a:t>
              </a:r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50872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서울 강남구 태헤란로 </a:t>
              </a:r>
              <a:r>
                <a:rPr lang="en-US" altLang="ko-KR" sz="800" dirty="0" smtClean="0"/>
                <a:t>6</a:t>
              </a:r>
              <a:endParaRPr lang="ko-KR" altLang="en-US" sz="800" dirty="0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2322330" y="2044674"/>
              <a:ext cx="3139685" cy="262812"/>
            </a:xfrm>
            <a:prstGeom prst="roundRect">
              <a:avLst>
                <a:gd name="adj" fmla="val 23137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smtClean="0">
                  <a:solidFill>
                    <a:schemeClr val="tx1"/>
                  </a:solidFill>
                </a:rPr>
                <a:t>테헤란로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324" y="2109474"/>
              <a:ext cx="150643" cy="150643"/>
            </a:xfrm>
            <a:prstGeom prst="rect">
              <a:avLst/>
            </a:prstGeom>
          </p:spPr>
        </p:pic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2CF9007-8EE1-4520-9660-73A41C3EEBE6}"/>
                </a:ext>
              </a:extLst>
            </p:cNvPr>
            <p:cNvSpPr/>
            <p:nvPr/>
          </p:nvSpPr>
          <p:spPr>
            <a:xfrm>
              <a:off x="2270405" y="1941907"/>
              <a:ext cx="211403" cy="2114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+mn-ea"/>
                </a:rPr>
                <a:t>1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41657" y="240583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총 </a:t>
              </a:r>
              <a:r>
                <a:rPr lang="en-US" altLang="ko-KR" sz="800" b="1" dirty="0" smtClean="0"/>
                <a:t>30</a:t>
              </a:r>
              <a:r>
                <a:rPr lang="ko-KR" altLang="en-US" sz="800" b="1" dirty="0" smtClean="0"/>
                <a:t>건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6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기기 연동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2164861" y="241603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64861" y="300054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디바이스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64861" y="358502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 smtClean="0">
                <a:solidFill>
                  <a:schemeClr val="tx1"/>
                </a:solidFill>
              </a:rPr>
              <a:t>체온계 연결하</a:t>
            </a:r>
            <a:r>
              <a:rPr lang="ko-KR" altLang="en-US" sz="900" b="1" dirty="0">
                <a:solidFill>
                  <a:schemeClr val="tx1"/>
                </a:solidFill>
              </a:rPr>
              <a:t>기                                                    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3975730" y="261229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15305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/>
              <a:t>연결하기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사용하실 기기를 선택하여 연결해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47848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478482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821430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821431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316437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/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316438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144664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600BB5B5-ED52-484E-8BC2-E60071E19D28}"/>
              </a:ext>
            </a:extLst>
          </p:cNvPr>
          <p:cNvSpPr/>
          <p:nvPr/>
        </p:nvSpPr>
        <p:spPr>
          <a:xfrm>
            <a:off x="171692" y="1811185"/>
            <a:ext cx="7191318" cy="38496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A3EE6-4D2F-452E-A0C7-82954B408D61}"/>
              </a:ext>
            </a:extLst>
          </p:cNvPr>
          <p:cNvSpPr txBox="1"/>
          <p:nvPr/>
        </p:nvSpPr>
        <p:spPr>
          <a:xfrm>
            <a:off x="171692" y="1895946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38895-ACC3-4FBA-82FD-C87D62353276}"/>
              </a:ext>
            </a:extLst>
          </p:cNvPr>
          <p:cNvSpPr txBox="1"/>
          <p:nvPr/>
        </p:nvSpPr>
        <p:spPr>
          <a:xfrm>
            <a:off x="3078298" y="1895946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6C0C47F0-C37D-44D2-81A5-68A815F6D6E8}"/>
              </a:ext>
            </a:extLst>
          </p:cNvPr>
          <p:cNvSpPr/>
          <p:nvPr/>
        </p:nvSpPr>
        <p:spPr>
          <a:xfrm>
            <a:off x="700846" y="1935134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F2DEA-1939-442F-901C-FED7D3653709}"/>
              </a:ext>
            </a:extLst>
          </p:cNvPr>
          <p:cNvSpPr txBox="1"/>
          <p:nvPr/>
        </p:nvSpPr>
        <p:spPr>
          <a:xfrm>
            <a:off x="1183525" y="1895946"/>
            <a:ext cx="196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353D78-2997-4814-8190-EE1DB1611B30}"/>
              </a:ext>
            </a:extLst>
          </p:cNvPr>
          <p:cNvSpPr txBox="1"/>
          <p:nvPr/>
        </p:nvSpPr>
        <p:spPr>
          <a:xfrm>
            <a:off x="494851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체온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FC852B-2B92-487D-8BB7-64A5649CF891}"/>
              </a:ext>
            </a:extLst>
          </p:cNvPr>
          <p:cNvSpPr txBox="1"/>
          <p:nvPr/>
        </p:nvSpPr>
        <p:spPr>
          <a:xfrm>
            <a:off x="200502" y="2314797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21E-F618-450B-91CF-114EECE3BAF1}"/>
              </a:ext>
            </a:extLst>
          </p:cNvPr>
          <p:cNvSpPr txBox="1"/>
          <p:nvPr/>
        </p:nvSpPr>
        <p:spPr>
          <a:xfrm>
            <a:off x="878319" y="2331543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97EC607-CA15-4510-B15B-0AACB7F46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57559" y="2820337"/>
            <a:ext cx="158400" cy="158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C5EA4A-1130-46C2-A3B8-554E64A42DA9}"/>
              </a:ext>
            </a:extLst>
          </p:cNvPr>
          <p:cNvSpPr txBox="1"/>
          <p:nvPr/>
        </p:nvSpPr>
        <p:spPr>
          <a:xfrm>
            <a:off x="858130" y="278412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55C5838-1DD4-4665-BB6D-EED7AF662DB9}"/>
              </a:ext>
            </a:extLst>
          </p:cNvPr>
          <p:cNvGrpSpPr/>
          <p:nvPr/>
        </p:nvGrpSpPr>
        <p:grpSpPr>
          <a:xfrm>
            <a:off x="388831" y="3122880"/>
            <a:ext cx="2717491" cy="921832"/>
            <a:chOff x="167223" y="3368002"/>
            <a:chExt cx="2717491" cy="92183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87117D8-B929-42B2-81EB-11DBBEA1AAB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7481C6E-3F9F-480C-8A01-CD736CB905B0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F5CA52-6DE0-4EF5-BA0A-E719854086A6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912524-656F-4B24-886E-214259CEF2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9496B6-821A-45F2-B8E0-D01865ED7DA3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D8BC97-0E77-4404-9F69-D8D4A76B88AC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06F3CD8-1216-47D0-BC38-C7C8DF0A4634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99EF9-ED16-4D12-A958-A58BD8F31818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5CFC77-FF3B-49FE-8071-043128D0AE5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4C2C1D-DD61-4D88-8CFF-AC76F10D167D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2577CFB-105B-4B3B-AD40-976AB4018C5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48123592-A248-473C-AD35-828F15913C8F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5A28A56-3B99-4398-BF92-8838F1749B7C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3F2205C5-28F7-4F73-B161-DAFA3713A5AE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B2F2D5C-F59F-4993-831B-4D8A8E8A8F20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5F525F5-ABC3-4416-8227-5F63C7568957}"/>
                </a:ext>
              </a:extLst>
            </p:cNvPr>
            <p:cNvCxnSpPr>
              <a:cxnSpLocks/>
              <a:stCxn id="64" idx="7"/>
              <a:endCxn id="65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3B24D0F-BE3B-4E0C-B5EA-3E7DF18FDB1A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B093284-900A-4BD2-9CBA-853EDC839B14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708275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BB2677-2AF9-4000-972D-8D72B94332F1}"/>
              </a:ext>
            </a:extLst>
          </p:cNvPr>
          <p:cNvSpPr txBox="1"/>
          <p:nvPr/>
        </p:nvSpPr>
        <p:spPr>
          <a:xfrm>
            <a:off x="4031866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04F0C8-BEFD-4A1B-B25B-4DC63B476C6D}"/>
              </a:ext>
            </a:extLst>
          </p:cNvPr>
          <p:cNvSpPr txBox="1"/>
          <p:nvPr/>
        </p:nvSpPr>
        <p:spPr>
          <a:xfrm>
            <a:off x="4395145" y="2784121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708275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739AFF32-DB52-4A48-9EE2-FD6A983895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2820337"/>
            <a:ext cx="158400" cy="158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D3A62B6-4278-4E87-9C21-99654997030B}"/>
              </a:ext>
            </a:extLst>
          </p:cNvPr>
          <p:cNvGrpSpPr/>
          <p:nvPr/>
        </p:nvGrpSpPr>
        <p:grpSpPr>
          <a:xfrm>
            <a:off x="4046324" y="3033210"/>
            <a:ext cx="2757282" cy="1051563"/>
            <a:chOff x="127432" y="4739569"/>
            <a:chExt cx="2757282" cy="1051563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C6E25BD-8B2D-45A0-8D39-89002DD068BA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D00185-8AAA-4911-9B25-93D3EE903018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EFF0DF-2D33-4655-8B78-83E162054081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AA00986-8D6A-498A-98EA-D44B2B9354E1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CF2F452-C4E0-4EF5-90AF-8FFF3598C584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2BA7F3E-56AA-4901-8A90-72968B1EC5A7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76891B-DC25-474B-9261-50E46FB945DD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5305E5-00B3-49C4-82FD-AB755CE92C3E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7CBF3DD-6BA6-4576-AC08-E3ED5CAA2065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2B82E55-FACA-4673-AD91-B2B5A7307342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D33D8C8-F98A-4920-897E-95C53EF46CC6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B7144FBB-07D2-4355-92AA-1129EFF4C9D2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A99D4F7-DBB8-4CAD-AED0-B670925B935D}"/>
                </a:ext>
              </a:extLst>
            </p:cNvPr>
            <p:cNvCxnSpPr>
              <a:stCxn id="108" idx="4"/>
              <a:endCxn id="107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FC59443-A607-46BC-870C-5BB309C943B3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9DF7A491-8665-4751-B1A2-32CD05C5194B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094B824-FF78-495D-82A0-DFE7D7DA1CCC}"/>
                </a:ext>
              </a:extLst>
            </p:cNvPr>
            <p:cNvCxnSpPr>
              <a:cxnSpLocks/>
              <a:stCxn id="111" idx="4"/>
              <a:endCxn id="110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FB44BC5-8FAC-46AE-BD7C-409E051C1FA9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798CF6F-BBC4-430C-B563-B53BE196337D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2E322D4-0F84-4B66-B32F-A87C97ADCF61}"/>
                </a:ext>
              </a:extLst>
            </p:cNvPr>
            <p:cNvCxnSpPr>
              <a:stCxn id="114" idx="4"/>
              <a:endCxn id="113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9161984D-6DAB-480E-8E95-1055DD21567B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7175BD9-34C5-4772-9E50-D5781E2CE3F2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494EA34-033C-4C8B-A03B-BE6FBB163E64}"/>
                </a:ext>
              </a:extLst>
            </p:cNvPr>
            <p:cNvCxnSpPr>
              <a:stCxn id="117" idx="4"/>
              <a:endCxn id="116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4256624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B6398BC-DD1E-4676-800B-A222773C2DBA}"/>
              </a:ext>
            </a:extLst>
          </p:cNvPr>
          <p:cNvSpPr txBox="1"/>
          <p:nvPr/>
        </p:nvSpPr>
        <p:spPr>
          <a:xfrm>
            <a:off x="481532" y="4335834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BAE88C-3F00-4A97-AB71-9AF83BB9F9C4}"/>
              </a:ext>
            </a:extLst>
          </p:cNvPr>
          <p:cNvSpPr txBox="1"/>
          <p:nvPr/>
        </p:nvSpPr>
        <p:spPr>
          <a:xfrm>
            <a:off x="933277" y="4328140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3" name="그림 172" descr="밤하늘이(가) 표시된 사진&#10;&#10;자동 생성된 설명">
            <a:extLst>
              <a:ext uri="{FF2B5EF4-FFF2-40B4-BE49-F238E27FC236}">
                <a16:creationId xmlns:a16="http://schemas.microsoft.com/office/drawing/2014/main" id="{45355A26-92DF-4F25-8DA5-99DB67BEA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1" y="4364356"/>
            <a:ext cx="158400" cy="158400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3D11B1A-591A-461E-9AEE-62960D209EA9}"/>
              </a:ext>
            </a:extLst>
          </p:cNvPr>
          <p:cNvGrpSpPr/>
          <p:nvPr/>
        </p:nvGrpSpPr>
        <p:grpSpPr>
          <a:xfrm>
            <a:off x="406420" y="4645940"/>
            <a:ext cx="2752929" cy="921832"/>
            <a:chOff x="131785" y="3368002"/>
            <a:chExt cx="2752929" cy="921832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F6DB2859-7B78-4BAE-858C-3A40FB285904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56BF100-1F3E-4ADA-9D7E-085196D76381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59E9197-F362-453E-90FC-0AEFFEF3DF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73B3FED-0174-42A7-B4D9-1D38A6EA02D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B717E46-C88E-4DE8-9E94-E02C6AA6FB8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7C72B5C-B700-4868-ACB1-B3AC5ECA617D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0B3C116-DF06-438A-B1A3-A806C8413735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8B1E796-ABA6-4A01-8D21-AF76E02E53EF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041953B-A17B-4E5F-BAD7-264C2DE4B3C3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8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7C07646C-30B4-4C29-BCD8-96C649FA7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709921" y="4920583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간단한 물결 943499 - 무료 다운로드 - illustAC">
            <a:extLst>
              <a:ext uri="{FF2B5EF4-FFF2-40B4-BE49-F238E27FC236}">
                <a16:creationId xmlns:a16="http://schemas.microsoft.com/office/drawing/2014/main" id="{EC7CBBDF-CA03-46B9-8961-1F76D5E1A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140671" y="583705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BBF93A7-5822-4E98-A476-6E026185ED61}"/>
              </a:ext>
            </a:extLst>
          </p:cNvPr>
          <p:cNvSpPr txBox="1"/>
          <p:nvPr/>
        </p:nvSpPr>
        <p:spPr>
          <a:xfrm>
            <a:off x="3390883" y="6059412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F8DA823E-8B39-4086-88CA-B11CFE51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9" name="그룹 118"/>
          <p:cNvGrpSpPr/>
          <p:nvPr/>
        </p:nvGrpSpPr>
        <p:grpSpPr>
          <a:xfrm>
            <a:off x="7518054" y="1803698"/>
            <a:ext cx="2104981" cy="1132310"/>
            <a:chOff x="9338683" y="4735339"/>
            <a:chExt cx="2104981" cy="113231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5D2959F-25DB-4EEA-B456-BE96EA5D6082}"/>
                </a:ext>
              </a:extLst>
            </p:cNvPr>
            <p:cNvSpPr/>
            <p:nvPr/>
          </p:nvSpPr>
          <p:spPr>
            <a:xfrm>
              <a:off x="9338684" y="4735339"/>
              <a:ext cx="2094614" cy="11323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939B9DA-F882-407A-9898-4C7E43114FE4}"/>
                </a:ext>
              </a:extLst>
            </p:cNvPr>
            <p:cNvSpPr txBox="1"/>
            <p:nvPr/>
          </p:nvSpPr>
          <p:spPr>
            <a:xfrm>
              <a:off x="9338684" y="4735339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알림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2E2D505-7270-40E0-AADA-F0FF54B80EE9}"/>
                </a:ext>
              </a:extLst>
            </p:cNvPr>
            <p:cNvSpPr txBox="1"/>
            <p:nvPr/>
          </p:nvSpPr>
          <p:spPr>
            <a:xfrm>
              <a:off x="9338683" y="5031399"/>
              <a:ext cx="2094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/>
                <a:t>기기 연결이 끊어졌습니다</a:t>
              </a:r>
              <a:r>
                <a:rPr lang="en-US" altLang="ko-KR" sz="800" dirty="0" smtClean="0"/>
                <a:t>.</a:t>
              </a:r>
            </a:p>
            <a:p>
              <a:pPr algn="ctr"/>
              <a:r>
                <a:rPr lang="ko-KR" altLang="en-US" sz="800" dirty="0" smtClean="0"/>
                <a:t>연결상태를 확인해 주세요 </a:t>
              </a:r>
              <a:endParaRPr lang="ko-KR" altLang="en-US" sz="800" dirty="0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9D3C0F6-4D93-4383-B725-39099D76C093}"/>
                </a:ext>
              </a:extLst>
            </p:cNvPr>
            <p:cNvSpPr/>
            <p:nvPr/>
          </p:nvSpPr>
          <p:spPr>
            <a:xfrm>
              <a:off x="9338683" y="5521630"/>
              <a:ext cx="2104981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확인</a:t>
              </a:r>
              <a:endParaRPr lang="ko-KR" altLang="en-US" sz="800" dirty="0"/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7464227" y="1528201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[</a:t>
            </a:r>
            <a:r>
              <a:rPr lang="ko-KR" altLang="en-US" sz="1000" b="1" dirty="0" smtClean="0"/>
              <a:t>디바이스 연결이 끊어졌을 경우</a:t>
            </a:r>
            <a:r>
              <a:rPr lang="en-US" altLang="ko-KR" sz="1000" b="1" dirty="0" smtClean="0"/>
              <a:t>]</a:t>
            </a:r>
            <a:endParaRPr lang="ko-KR" altLang="en-US" sz="1000" b="1" dirty="0"/>
          </a:p>
        </p:txBody>
      </p:sp>
      <p:cxnSp>
        <p:nvCxnSpPr>
          <p:cNvPr id="129" name="직선 화살표 연결선 128"/>
          <p:cNvCxnSpPr>
            <a:stCxn id="124" idx="2"/>
          </p:cNvCxnSpPr>
          <p:nvPr/>
        </p:nvCxnSpPr>
        <p:spPr>
          <a:xfrm flipH="1">
            <a:off x="8565360" y="2928543"/>
            <a:ext cx="5185" cy="37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18054" y="3390345"/>
            <a:ext cx="2104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선택 시 기기 연결 화면으로 이동함 </a:t>
            </a:r>
            <a:endParaRPr lang="ko-KR" altLang="en-US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6275018" y="4343528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200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852695" y="4259988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0B55AD2-7D84-4F7F-8AEE-44FA9CD85516}"/>
              </a:ext>
            </a:extLst>
          </p:cNvPr>
          <p:cNvSpPr txBox="1"/>
          <p:nvPr/>
        </p:nvSpPr>
        <p:spPr>
          <a:xfrm>
            <a:off x="4033171" y="435434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F033581-0AF1-4CE5-8D72-D6AC93CA0DB5}"/>
              </a:ext>
            </a:extLst>
          </p:cNvPr>
          <p:cNvSpPr txBox="1"/>
          <p:nvPr/>
        </p:nvSpPr>
        <p:spPr>
          <a:xfrm>
            <a:off x="4752097" y="434665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8F9DCAC2-090E-40DE-83BD-D96BDC25FF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61" y="4382462"/>
            <a:ext cx="158400" cy="158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664CE9E6-8251-4FBD-9EAC-BFEA082A4739}"/>
              </a:ext>
            </a:extLst>
          </p:cNvPr>
          <p:cNvGrpSpPr/>
          <p:nvPr/>
        </p:nvGrpSpPr>
        <p:grpSpPr>
          <a:xfrm>
            <a:off x="4028950" y="4644302"/>
            <a:ext cx="2731326" cy="921832"/>
            <a:chOff x="153388" y="3368002"/>
            <a:chExt cx="2731326" cy="921832"/>
          </a:xfrm>
        </p:grpSpPr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8A0C2B2F-3DA0-4E57-93DF-0CC15A2B6C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5840939-68CA-426A-9C1A-EBEE09AB3B7F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7C3EB86-BD13-42B5-9C3B-37C660337E86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8BBA662-CE90-4AAF-AEF4-47622966AD0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A7D97C-3C08-4FC0-848F-46F87A40240A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306B150D-E1F4-4510-801B-D788D7473ADA}"/>
                </a:ext>
              </a:extLst>
            </p:cNvPr>
            <p:cNvCxnSpPr>
              <a:cxnSpLocks/>
              <a:endCxn id="21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F06D65D-8F4E-49D5-BF9D-2F04A9551BB2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80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4805903-AEEA-4106-A671-D90937E7F140}"/>
                </a:ext>
              </a:extLst>
            </p:cNvPr>
            <p:cNvSpPr txBox="1"/>
            <p:nvPr/>
          </p:nvSpPr>
          <p:spPr>
            <a:xfrm>
              <a:off x="174766" y="3648099"/>
              <a:ext cx="31333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90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32D73E1-13C0-44BD-8511-A211E213791E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6" name="타원 205">
            <a:extLst>
              <a:ext uri="{FF2B5EF4-FFF2-40B4-BE49-F238E27FC236}">
                <a16:creationId xmlns:a16="http://schemas.microsoft.com/office/drawing/2014/main" id="{A538D8DD-FAF4-42A7-8C94-A4D2997CF304}"/>
              </a:ext>
            </a:extLst>
          </p:cNvPr>
          <p:cNvSpPr/>
          <p:nvPr/>
        </p:nvSpPr>
        <p:spPr>
          <a:xfrm>
            <a:off x="4547737" y="521889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C90F6A2-723D-4955-8E8F-948CE718810F}"/>
              </a:ext>
            </a:extLst>
          </p:cNvPr>
          <p:cNvSpPr/>
          <p:nvPr/>
        </p:nvSpPr>
        <p:spPr>
          <a:xfrm>
            <a:off x="5135337" y="502459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5CEF64E-199F-4DA9-990F-4D13F93A73AE}"/>
              </a:ext>
            </a:extLst>
          </p:cNvPr>
          <p:cNvSpPr/>
          <p:nvPr/>
        </p:nvSpPr>
        <p:spPr>
          <a:xfrm>
            <a:off x="5736031" y="4787467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053DE1E-73DC-4CA4-8A5C-EDDF47744D37}"/>
              </a:ext>
            </a:extLst>
          </p:cNvPr>
          <p:cNvSpPr/>
          <p:nvPr/>
        </p:nvSpPr>
        <p:spPr>
          <a:xfrm>
            <a:off x="6420745" y="4878045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CD7FA1D4-0268-4E71-8AB5-F8413737AB3A}"/>
              </a:ext>
            </a:extLst>
          </p:cNvPr>
          <p:cNvCxnSpPr>
            <a:cxnSpLocks/>
            <a:stCxn id="206" idx="6"/>
            <a:endCxn id="207" idx="2"/>
          </p:cNvCxnSpPr>
          <p:nvPr/>
        </p:nvCxnSpPr>
        <p:spPr>
          <a:xfrm flipV="1">
            <a:off x="4593456" y="5047459"/>
            <a:ext cx="541881" cy="19429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5A9654B-9D8B-417C-A013-BCB94F1D7FF4}"/>
              </a:ext>
            </a:extLst>
          </p:cNvPr>
          <p:cNvCxnSpPr>
            <a:cxnSpLocks/>
            <a:stCxn id="207" idx="7"/>
            <a:endCxn id="208" idx="2"/>
          </p:cNvCxnSpPr>
          <p:nvPr/>
        </p:nvCxnSpPr>
        <p:spPr>
          <a:xfrm flipV="1">
            <a:off x="5174361" y="4810327"/>
            <a:ext cx="561670" cy="22096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A1706AA0-664E-4162-9BE8-C60C2058B653}"/>
              </a:ext>
            </a:extLst>
          </p:cNvPr>
          <p:cNvCxnSpPr>
            <a:cxnSpLocks/>
            <a:stCxn id="208" idx="6"/>
            <a:endCxn id="209" idx="2"/>
          </p:cNvCxnSpPr>
          <p:nvPr/>
        </p:nvCxnSpPr>
        <p:spPr>
          <a:xfrm>
            <a:off x="5781750" y="4810327"/>
            <a:ext cx="638995" cy="9057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10141245" y="434106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7671841" y="4257521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7875874" y="435107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8594800" y="4343379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79" y="4372007"/>
            <a:ext cx="158400" cy="158400"/>
          </a:xfrm>
          <a:prstGeom prst="rect">
            <a:avLst/>
          </a:prstGeom>
        </p:spPr>
      </p:pic>
      <p:grpSp>
        <p:nvGrpSpPr>
          <p:cNvPr id="227" name="그룹 226"/>
          <p:cNvGrpSpPr/>
          <p:nvPr/>
        </p:nvGrpSpPr>
        <p:grpSpPr>
          <a:xfrm>
            <a:off x="7828755" y="4748420"/>
            <a:ext cx="2983630" cy="779186"/>
            <a:chOff x="173144" y="3249327"/>
            <a:chExt cx="2719113" cy="382879"/>
          </a:xfrm>
        </p:grpSpPr>
        <p:sp>
          <p:nvSpPr>
            <p:cNvPr id="228" name="직사각형 227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80460"/>
              <a:ext cx="2707919" cy="983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700" dirty="0" smtClean="0">
                  <a:latin typeface="+mn-ea"/>
                </a:rPr>
                <a:t>아직 측정된 정보가 없습니다</a:t>
              </a:r>
              <a:r>
                <a:rPr lang="en-US" altLang="ko-KR" sz="700" dirty="0" smtClean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7464227" y="3972501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[no-content]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2785845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16441" y="2164807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6313626" y="224615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891303" y="2162616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Picture 2" descr="간단한 물결 943499 - 무료 다운로드 - illustAC">
            <a:extLst>
              <a:ext uri="{FF2B5EF4-FFF2-40B4-BE49-F238E27FC236}">
                <a16:creationId xmlns:a16="http://schemas.microsoft.com/office/drawing/2014/main" id="{FEADFA42-A58C-40A2-AC98-141406F4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206773" y="192407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6ADBC00-12B7-4048-B220-8763406C6854}"/>
              </a:ext>
            </a:extLst>
          </p:cNvPr>
          <p:cNvSpPr txBox="1"/>
          <p:nvPr/>
        </p:nvSpPr>
        <p:spPr>
          <a:xfrm>
            <a:off x="3456985" y="1757783"/>
            <a:ext cx="625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520474" y="225835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1239400" y="2250665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9" y="2279293"/>
            <a:ext cx="158400" cy="158400"/>
          </a:xfrm>
          <a:prstGeom prst="rect">
            <a:avLst/>
          </a:prstGeom>
        </p:spPr>
      </p:pic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4C2AE61-0CA3-49C4-A92A-742C5119E146}"/>
              </a:ext>
            </a:extLst>
          </p:cNvPr>
          <p:cNvGrpSpPr/>
          <p:nvPr/>
        </p:nvGrpSpPr>
        <p:grpSpPr>
          <a:xfrm>
            <a:off x="473355" y="2527216"/>
            <a:ext cx="2801484" cy="921832"/>
            <a:chOff x="83230" y="3368002"/>
            <a:chExt cx="2801484" cy="921832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B4837CC-C977-4BBD-9558-6535B7384F8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5FE5FE-5673-4F68-898F-8D943FD155C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776A61A-EAAD-48CF-9511-C5435D1ABC1F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5C34D7A-F75B-455E-832E-C0B566677F24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CD4F154-6EE4-4005-82CE-1BB10610B44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ECBBCA8-30E1-4F65-8189-AFB20361B9B6}"/>
                </a:ext>
              </a:extLst>
            </p:cNvPr>
            <p:cNvCxnSpPr>
              <a:cxnSpLocks/>
              <a:endCxn id="1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95DEA74-E298-4949-9504-2C2409095499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0F27A0F-3A84-48A9-866E-15C47DEF0A5E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16B02A-DA5A-4283-B732-939B3A3BFE15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983095" y="3170079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1115866" y="3125859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1367418" y="2965165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1639911" y="2906282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1724724" y="2984230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1980287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2059684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2242714" y="2906282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2322766" y="2937896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BFF4C40-DE6A-4DEC-B65A-3A2839694CCF}"/>
              </a:ext>
            </a:extLst>
          </p:cNvPr>
          <p:cNvSpPr/>
          <p:nvPr/>
        </p:nvSpPr>
        <p:spPr>
          <a:xfrm>
            <a:off x="252335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5727C03-2802-4233-880A-BB590E98D83E}"/>
              </a:ext>
            </a:extLst>
          </p:cNvPr>
          <p:cNvSpPr/>
          <p:nvPr/>
        </p:nvSpPr>
        <p:spPr>
          <a:xfrm>
            <a:off x="258592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6B767DC-F054-4D63-927B-57B9CEDA7C1B}"/>
              </a:ext>
            </a:extLst>
          </p:cNvPr>
          <p:cNvSpPr/>
          <p:nvPr/>
        </p:nvSpPr>
        <p:spPr>
          <a:xfrm>
            <a:off x="2649729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2882734" y="2765110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89FB633A-2949-4367-88CC-5F4CC1871EAB}"/>
              </a:ext>
            </a:extLst>
          </p:cNvPr>
          <p:cNvCxnSpPr/>
          <p:nvPr/>
        </p:nvCxnSpPr>
        <p:spPr>
          <a:xfrm>
            <a:off x="4143374" y="1962980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412E4533-4F2F-4141-9548-458598FCB53B}"/>
              </a:ext>
            </a:extLst>
          </p:cNvPr>
          <p:cNvSpPr txBox="1"/>
          <p:nvPr/>
        </p:nvSpPr>
        <p:spPr>
          <a:xfrm>
            <a:off x="4123435" y="2216240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1D34500-25F0-40ED-BD51-C2858603A9A6}"/>
              </a:ext>
            </a:extLst>
          </p:cNvPr>
          <p:cNvSpPr txBox="1"/>
          <p:nvPr/>
        </p:nvSpPr>
        <p:spPr>
          <a:xfrm>
            <a:off x="4842361" y="2208546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C84639BF-3EA7-46B8-BF9A-06B8C43C7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59" y="2244762"/>
            <a:ext cx="158400" cy="158400"/>
          </a:xfrm>
          <a:prstGeom prst="rect">
            <a:avLst/>
          </a:prstGeom>
        </p:spPr>
      </p:pic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2254CB0D-562B-43C3-B64F-03BB399A18EA}"/>
              </a:ext>
            </a:extLst>
          </p:cNvPr>
          <p:cNvGrpSpPr/>
          <p:nvPr/>
        </p:nvGrpSpPr>
        <p:grpSpPr>
          <a:xfrm>
            <a:off x="4182340" y="2965606"/>
            <a:ext cx="2584646" cy="212206"/>
            <a:chOff x="300068" y="4077628"/>
            <a:chExt cx="2584646" cy="212206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0C9EECA-6099-4D69-9496-B4C06A47A473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5994B9A-9F34-4355-AA87-C9D8A74AA67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B3E86C5-E76C-4B8E-927A-047C227A0F0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94AB998-A81B-457F-8545-D01A5464306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C8E9FE3-41BD-465A-BA79-C6759EFAC04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5993890" y="262647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4471222" y="262647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EF40578-6A6A-47E7-AAAD-D5CF9BF00E7A}"/>
              </a:ext>
            </a:extLst>
          </p:cNvPr>
          <p:cNvGrpSpPr/>
          <p:nvPr/>
        </p:nvGrpSpPr>
        <p:grpSpPr>
          <a:xfrm>
            <a:off x="4506962" y="3275108"/>
            <a:ext cx="2182673" cy="200055"/>
            <a:chOff x="6554078" y="2860695"/>
            <a:chExt cx="2182673" cy="200055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9C10EB0B-E702-478D-9F86-7A25B7CE1103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22BC13F-7330-4951-B4E3-207202E79E43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1101678-14DA-4837-BA7F-C75752D6D3FD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8D4BF7B8-3399-495E-A1BE-466F73DA4C11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665F3E-02C3-4BE6-8A17-FCB6F875662D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DD3AE3B-81F7-45FB-95EA-94AE1E7D029E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5461459" y="262827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4758918" y="262647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4807611" y="262647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525428" y="1589178"/>
            <a:ext cx="3513756" cy="4589548"/>
            <a:chOff x="3266451" y="1562949"/>
            <a:chExt cx="8296657" cy="458954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TREND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856" y="1256890"/>
            <a:ext cx="24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다양한 컨텐츠 및 커뮤니티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313109" y="1589178"/>
            <a:ext cx="3513756" cy="4589548"/>
            <a:chOff x="3266451" y="1562949"/>
            <a:chExt cx="8296657" cy="458954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4538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직접 관리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8230735" y="1589178"/>
            <a:ext cx="3513756" cy="4589548"/>
            <a:chOff x="3266451" y="1562949"/>
            <a:chExt cx="8296657" cy="458954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52164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3. </a:t>
            </a:r>
            <a:r>
              <a:rPr lang="ko-KR" altLang="en-US" sz="1200" b="1" dirty="0">
                <a:latin typeface="+mn-ea"/>
              </a:rPr>
              <a:t>데이터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6857" y="840150"/>
            <a:ext cx="1044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친숙해진 </a:t>
            </a:r>
            <a:r>
              <a:rPr lang="en-US" altLang="ko-KR" sz="1200" dirty="0">
                <a:latin typeface="+mn-ea"/>
              </a:rPr>
              <a:t>Untact</a:t>
            </a:r>
            <a:r>
              <a:rPr lang="ko-KR" altLang="en-US" sz="1200" dirty="0">
                <a:latin typeface="+mn-ea"/>
              </a:rPr>
              <a:t> 시대에 따라 </a:t>
            </a:r>
            <a:r>
              <a:rPr lang="ko-KR" altLang="en-US" sz="1200" b="1" dirty="0">
                <a:latin typeface="+mn-ea"/>
              </a:rPr>
              <a:t>직접 관리하고 찾아보는 문화가 </a:t>
            </a:r>
            <a:r>
              <a:rPr lang="ko-KR" altLang="en-US" sz="1200" dirty="0">
                <a:latin typeface="+mn-ea"/>
              </a:rPr>
              <a:t>자리잡고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정보 교류가 유용한 서비스에 대한 호감이 </a:t>
            </a:r>
            <a:r>
              <a:rPr lang="ko-KR" altLang="en-US" sz="1200" dirty="0">
                <a:latin typeface="+mn-ea"/>
              </a:rPr>
              <a:t>증가하고 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2881" y="4425047"/>
            <a:ext cx="2991827" cy="1438855"/>
            <a:chOff x="542863" y="4199539"/>
            <a:chExt cx="2991827" cy="1438855"/>
          </a:xfrm>
        </p:grpSpPr>
        <p:sp>
          <p:nvSpPr>
            <p:cNvPr id="15" name="TextBox 14"/>
            <p:cNvSpPr txBox="1"/>
            <p:nvPr/>
          </p:nvSpPr>
          <p:spPr>
            <a:xfrm>
              <a:off x="625236" y="4438065"/>
              <a:ext cx="29094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다양한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온라인 컨텐츠의 확산 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디지털 피트니스</a:t>
              </a:r>
              <a:r>
                <a:rPr lang="ko-KR" altLang="en-US" sz="1200" dirty="0">
                  <a:latin typeface="+mn-ea"/>
                </a:rPr>
                <a:t>의 빠른 성장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건강 관리 정보</a:t>
              </a:r>
              <a:r>
                <a:rPr lang="ko-KR" altLang="en-US" sz="1200" dirty="0">
                  <a:solidFill>
                    <a:srgbClr val="FF0000"/>
                  </a:solidFill>
                  <a:latin typeface="+mn-ea"/>
                </a:rPr>
                <a:t>에 </a:t>
              </a:r>
              <a:r>
                <a:rPr lang="ko-KR" altLang="en-US" sz="1200" dirty="0">
                  <a:latin typeface="+mn-ea"/>
                </a:rPr>
                <a:t>대한 관심 증가 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영상 컨텐츠 </a:t>
              </a:r>
              <a:r>
                <a:rPr lang="ko-KR" altLang="en-US" sz="1200" dirty="0">
                  <a:latin typeface="+mn-ea"/>
                </a:rPr>
                <a:t>서비스 급 부상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2863" y="4199539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19376" y="4417352"/>
            <a:ext cx="3378965" cy="1446550"/>
            <a:chOff x="542863" y="4191844"/>
            <a:chExt cx="3378965" cy="1446550"/>
          </a:xfrm>
        </p:grpSpPr>
        <p:sp>
          <p:nvSpPr>
            <p:cNvPr id="41" name="TextBox 40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5235" y="4438065"/>
              <a:ext cx="32965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전 연령 접근하기 쉬운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명확한  버튼 구성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친근한 용어</a:t>
              </a:r>
              <a:r>
                <a:rPr lang="ko-KR" altLang="en-US" sz="1200" dirty="0">
                  <a:latin typeface="+mn-ea"/>
                </a:rPr>
                <a:t>로 편안한 사용을 도움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증상에 대한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상세 가이드 정보 부족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유아</a:t>
              </a:r>
              <a:r>
                <a:rPr lang="en-US" altLang="ko-KR" sz="1200" dirty="0">
                  <a:latin typeface="+mn-ea"/>
                </a:rPr>
                <a:t>·</a:t>
              </a:r>
              <a:r>
                <a:rPr lang="ko-KR" altLang="en-US" sz="1200" dirty="0">
                  <a:latin typeface="+mn-ea"/>
                </a:rPr>
                <a:t>노약자 </a:t>
              </a:r>
              <a:r>
                <a:rPr lang="ko-KR" altLang="en-US" sz="1200" b="1" dirty="0">
                  <a:latin typeface="+mn-ea"/>
                </a:rPr>
                <a:t>대리 체크 정책 미숙  </a:t>
              </a:r>
              <a:endParaRPr lang="en-US" altLang="ko-KR" sz="1200" b="1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30735" y="4417352"/>
            <a:ext cx="3636145" cy="1723549"/>
            <a:chOff x="542863" y="4191844"/>
            <a:chExt cx="3636145" cy="1723549"/>
          </a:xfrm>
        </p:grpSpPr>
        <p:sp>
          <p:nvSpPr>
            <p:cNvPr id="47" name="TextBox 46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235" y="4438065"/>
              <a:ext cx="35537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데이터를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시각적으로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표현하여 </a:t>
              </a:r>
              <a:r>
                <a:rPr lang="ko-KR" altLang="en-US" sz="1200" dirty="0">
                  <a:latin typeface="+mn-ea"/>
                </a:rPr>
                <a:t>통찰력 강화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대화형 인터페이스로 분석 및 추론 강조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흐름에 따른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변화 파악에 용이</a:t>
              </a:r>
              <a:r>
                <a:rPr lang="ko-KR" altLang="en-US" sz="1200" dirty="0">
                  <a:latin typeface="+mn-ea"/>
                </a:rPr>
                <a:t>함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16387"/>
          <a:stretch/>
        </p:blipFill>
        <p:spPr>
          <a:xfrm>
            <a:off x="6434474" y="2122654"/>
            <a:ext cx="1188000" cy="1947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14138"/>
          <a:stretch/>
        </p:blipFill>
        <p:spPr>
          <a:xfrm>
            <a:off x="4516205" y="2137156"/>
            <a:ext cx="1188000" cy="1848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29" b="4220"/>
          <a:stretch/>
        </p:blipFill>
        <p:spPr>
          <a:xfrm>
            <a:off x="5434361" y="1931152"/>
            <a:ext cx="1188000" cy="23113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b="5992"/>
          <a:stretch/>
        </p:blipFill>
        <p:spPr>
          <a:xfrm>
            <a:off x="733612" y="1953546"/>
            <a:ext cx="1188000" cy="2209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 b="6161"/>
          <a:stretch/>
        </p:blipFill>
        <p:spPr>
          <a:xfrm>
            <a:off x="2527393" y="1988862"/>
            <a:ext cx="1188000" cy="2200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" b="6497"/>
          <a:stretch/>
        </p:blipFill>
        <p:spPr>
          <a:xfrm>
            <a:off x="1472025" y="2117542"/>
            <a:ext cx="1188000" cy="2229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oax – Proxy Packages ips dashboard statistic package worldwide access residential vpn internet proxies proxy ip serv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9919" r="6382" b="9762"/>
          <a:stretch/>
        </p:blipFill>
        <p:spPr bwMode="auto">
          <a:xfrm>
            <a:off x="9572118" y="2112184"/>
            <a:ext cx="1884294" cy="13101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er Business / Company Spending - Dashboard product design ui ux desktop outcome income overview wallets stats fintech finance spending company dashbo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0357" r="6611" b="11563"/>
          <a:stretch/>
        </p:blipFill>
        <p:spPr bwMode="auto">
          <a:xfrm>
            <a:off x="8475323" y="2822659"/>
            <a:ext cx="1789720" cy="12096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8B33A2-F4ED-4AD7-ABA2-749A527F2CB0}"/>
              </a:ext>
            </a:extLst>
          </p:cNvPr>
          <p:cNvSpPr txBox="1"/>
          <p:nvPr/>
        </p:nvSpPr>
        <p:spPr>
          <a:xfrm>
            <a:off x="557569" y="387434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D3C49A9-DF76-4696-8285-F445DBD0B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20277" y="3898151"/>
            <a:ext cx="158400" cy="158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FF77524-3D59-4AEE-9C44-9CD32D2B3E2C}"/>
              </a:ext>
            </a:extLst>
          </p:cNvPr>
          <p:cNvSpPr txBox="1"/>
          <p:nvPr/>
        </p:nvSpPr>
        <p:spPr>
          <a:xfrm>
            <a:off x="1695291" y="38696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77A1834-958B-44E2-BF42-E04EB946B52D}"/>
              </a:ext>
            </a:extLst>
          </p:cNvPr>
          <p:cNvSpPr txBox="1"/>
          <p:nvPr/>
        </p:nvSpPr>
        <p:spPr>
          <a:xfrm>
            <a:off x="3604143" y="4476186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802AF0-50ED-4CA8-A00F-9A4C379119E3}"/>
              </a:ext>
            </a:extLst>
          </p:cNvPr>
          <p:cNvSpPr txBox="1"/>
          <p:nvPr/>
        </p:nvSpPr>
        <p:spPr>
          <a:xfrm>
            <a:off x="5525478" y="4471462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251D912-A812-49C0-AF4E-2B0E1EC8E182}"/>
              </a:ext>
            </a:extLst>
          </p:cNvPr>
          <p:cNvSpPr txBox="1"/>
          <p:nvPr/>
        </p:nvSpPr>
        <p:spPr>
          <a:xfrm>
            <a:off x="3604143" y="478166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2D5B0A-42A9-4E7B-8781-B7F35B8E0393}"/>
              </a:ext>
            </a:extLst>
          </p:cNvPr>
          <p:cNvSpPr txBox="1"/>
          <p:nvPr/>
        </p:nvSpPr>
        <p:spPr>
          <a:xfrm>
            <a:off x="5525478" y="477694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DE50BB-190B-4204-A732-F535B72201E4}"/>
              </a:ext>
            </a:extLst>
          </p:cNvPr>
          <p:cNvSpPr txBox="1"/>
          <p:nvPr/>
        </p:nvSpPr>
        <p:spPr>
          <a:xfrm>
            <a:off x="3604143" y="512137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930548-0F6C-4DB5-A172-922E509748F6}"/>
              </a:ext>
            </a:extLst>
          </p:cNvPr>
          <p:cNvSpPr txBox="1"/>
          <p:nvPr/>
        </p:nvSpPr>
        <p:spPr>
          <a:xfrm>
            <a:off x="5525478" y="511665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DB7176-CB40-433A-B5EB-2E71D32E11A0}"/>
              </a:ext>
            </a:extLst>
          </p:cNvPr>
          <p:cNvSpPr txBox="1"/>
          <p:nvPr/>
        </p:nvSpPr>
        <p:spPr>
          <a:xfrm>
            <a:off x="3604143" y="549945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A04A41-B565-4F63-B076-C5B0842D18FD}"/>
              </a:ext>
            </a:extLst>
          </p:cNvPr>
          <p:cNvSpPr txBox="1"/>
          <p:nvPr/>
        </p:nvSpPr>
        <p:spPr>
          <a:xfrm>
            <a:off x="5525478" y="549473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CF355B-2ECF-44E6-AD3E-30BFEB8414B4}"/>
              </a:ext>
            </a:extLst>
          </p:cNvPr>
          <p:cNvSpPr/>
          <p:nvPr/>
        </p:nvSpPr>
        <p:spPr>
          <a:xfrm>
            <a:off x="1474930" y="3300075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4B301A8-02DB-4982-9942-0D36A3C81A62}"/>
              </a:ext>
            </a:extLst>
          </p:cNvPr>
          <p:cNvSpPr/>
          <p:nvPr/>
        </p:nvSpPr>
        <p:spPr>
          <a:xfrm>
            <a:off x="1062874" y="3314521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9866BB5-203F-4A92-B67A-86FA59DE0AB9}"/>
              </a:ext>
            </a:extLst>
          </p:cNvPr>
          <p:cNvSpPr txBox="1"/>
          <p:nvPr/>
        </p:nvSpPr>
        <p:spPr>
          <a:xfrm>
            <a:off x="909435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3B99345-6E19-4B27-8219-520C5E3C993C}"/>
              </a:ext>
            </a:extLst>
          </p:cNvPr>
          <p:cNvSpPr txBox="1"/>
          <p:nvPr/>
        </p:nvSpPr>
        <p:spPr>
          <a:xfrm>
            <a:off x="1528642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3FE8F53-AB71-4504-9AD4-886485E11127}"/>
              </a:ext>
            </a:extLst>
          </p:cNvPr>
          <p:cNvSpPr txBox="1"/>
          <p:nvPr/>
        </p:nvSpPr>
        <p:spPr>
          <a:xfrm>
            <a:off x="3670360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94FD08-FE51-42D3-A74B-4BE1ABC9B3B8}"/>
              </a:ext>
            </a:extLst>
          </p:cNvPr>
          <p:cNvSpPr txBox="1"/>
          <p:nvPr/>
        </p:nvSpPr>
        <p:spPr>
          <a:xfrm>
            <a:off x="5426446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6A934C6-2C05-4719-827E-6A07B3807F56}"/>
              </a:ext>
            </a:extLst>
          </p:cNvPr>
          <p:cNvSpPr/>
          <p:nvPr/>
        </p:nvSpPr>
        <p:spPr>
          <a:xfrm>
            <a:off x="3419230" y="44705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AF0573-BF2F-46BD-B3B7-F34C34B63C3F}"/>
              </a:ext>
            </a:extLst>
          </p:cNvPr>
          <p:cNvSpPr txBox="1"/>
          <p:nvPr/>
        </p:nvSpPr>
        <p:spPr>
          <a:xfrm>
            <a:off x="3604143" y="41887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15:00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317E0C2-D6B5-414D-9393-870BE48E20E7}"/>
              </a:ext>
            </a:extLst>
          </p:cNvPr>
          <p:cNvSpPr txBox="1"/>
          <p:nvPr/>
        </p:nvSpPr>
        <p:spPr>
          <a:xfrm>
            <a:off x="5525478" y="41840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13F4BEF-D820-4DE3-8360-E12A7A293162}"/>
              </a:ext>
            </a:extLst>
          </p:cNvPr>
          <p:cNvSpPr txBox="1"/>
          <p:nvPr/>
        </p:nvSpPr>
        <p:spPr>
          <a:xfrm>
            <a:off x="3604143" y="393489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16:00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357488B-651A-46D4-A685-8308F1CF3F5C}"/>
              </a:ext>
            </a:extLst>
          </p:cNvPr>
          <p:cNvSpPr txBox="1"/>
          <p:nvPr/>
        </p:nvSpPr>
        <p:spPr>
          <a:xfrm>
            <a:off x="5525478" y="393017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6723074" cy="921832"/>
            <a:chOff x="167223" y="3368002"/>
            <a:chExt cx="6723074" cy="921832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65902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6340329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2328872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4287632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6246392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08492"/>
              <a:ext cx="5903097" cy="259830"/>
              <a:chOff x="2752563" y="3989237"/>
              <a:chExt cx="5903097" cy="259830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4692675" y="3989237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6689876" y="413409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8609941" y="4028359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120" idx="7"/>
              <a:endCxn id="122" idx="2"/>
            </p:cNvCxnSpPr>
            <p:nvPr/>
          </p:nvCxnSpPr>
          <p:spPr>
            <a:xfrm flipV="1">
              <a:off x="714160" y="3531352"/>
              <a:ext cx="1901088" cy="1979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>
              <a:off x="2660967" y="3531352"/>
              <a:ext cx="1951482" cy="1448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4658168" y="3570474"/>
              <a:ext cx="1874346" cy="105733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D32B3ECB-A262-4A67-BAC0-9075402B32CA}"/>
              </a:ext>
            </a:extLst>
          </p:cNvPr>
          <p:cNvSpPr/>
          <p:nvPr/>
        </p:nvSpPr>
        <p:spPr>
          <a:xfrm>
            <a:off x="2992438" y="342514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162CDC-BFDF-48D9-98EE-25048503435B}"/>
              </a:ext>
            </a:extLst>
          </p:cNvPr>
          <p:cNvSpPr txBox="1"/>
          <p:nvPr/>
        </p:nvSpPr>
        <p:spPr>
          <a:xfrm>
            <a:off x="3507064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367A78-A661-48E6-B27E-7C3E2DE48161}"/>
              </a:ext>
            </a:extLst>
          </p:cNvPr>
          <p:cNvSpPr/>
          <p:nvPr/>
        </p:nvSpPr>
        <p:spPr>
          <a:xfrm>
            <a:off x="3576442" y="3425149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F15E973-B0FE-46F1-B4A0-59EF49CB9BD6}"/>
              </a:ext>
            </a:extLst>
          </p:cNvPr>
          <p:cNvSpPr txBox="1"/>
          <p:nvPr/>
        </p:nvSpPr>
        <p:spPr>
          <a:xfrm>
            <a:off x="2887857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14B922F-6EA8-4AB0-87C4-40B171607561}"/>
              </a:ext>
            </a:extLst>
          </p:cNvPr>
          <p:cNvSpPr txBox="1"/>
          <p:nvPr/>
        </p:nvSpPr>
        <p:spPr>
          <a:xfrm>
            <a:off x="455575" y="387551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BC25E7B-A0C6-4D21-AC61-BD25F8841EE0}"/>
              </a:ext>
            </a:extLst>
          </p:cNvPr>
          <p:cNvSpPr txBox="1"/>
          <p:nvPr/>
        </p:nvSpPr>
        <p:spPr>
          <a:xfrm>
            <a:off x="991930" y="3955591"/>
            <a:ext cx="685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582B19C-EEE1-4A98-BAE1-820AC94B776F}"/>
              </a:ext>
            </a:extLst>
          </p:cNvPr>
          <p:cNvSpPr txBox="1"/>
          <p:nvPr/>
        </p:nvSpPr>
        <p:spPr>
          <a:xfrm>
            <a:off x="108658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최저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794BD7F-EF2D-4127-A13E-54D9759F4EAB}"/>
              </a:ext>
            </a:extLst>
          </p:cNvPr>
          <p:cNvSpPr txBox="1"/>
          <p:nvPr/>
        </p:nvSpPr>
        <p:spPr>
          <a:xfrm>
            <a:off x="172515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최고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BF9C8C-542C-45B5-B797-B306362A637D}"/>
              </a:ext>
            </a:extLst>
          </p:cNvPr>
          <p:cNvCxnSpPr>
            <a:cxnSpLocks/>
          </p:cNvCxnSpPr>
          <p:nvPr/>
        </p:nvCxnSpPr>
        <p:spPr>
          <a:xfrm>
            <a:off x="1663441" y="3843394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6C58DC20-A925-4C33-B8D0-68345EBCD70C}"/>
              </a:ext>
            </a:extLst>
          </p:cNvPr>
          <p:cNvSpPr txBox="1"/>
          <p:nvPr/>
        </p:nvSpPr>
        <p:spPr>
          <a:xfrm>
            <a:off x="1669894" y="3955591"/>
            <a:ext cx="783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0D9F1E01-1065-4B60-B431-972633418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9" y="3904040"/>
            <a:ext cx="158400" cy="15840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622673C-0593-4CE2-A8D7-893558CA6232}"/>
              </a:ext>
            </a:extLst>
          </p:cNvPr>
          <p:cNvSpPr txBox="1"/>
          <p:nvPr/>
        </p:nvSpPr>
        <p:spPr>
          <a:xfrm>
            <a:off x="4502113" y="3993050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666DA64-D669-431B-B0BB-5601DF424167}"/>
              </a:ext>
            </a:extLst>
          </p:cNvPr>
          <p:cNvSpPr txBox="1"/>
          <p:nvPr/>
        </p:nvSpPr>
        <p:spPr>
          <a:xfrm>
            <a:off x="4502113" y="42985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766CA08-6E7A-4BBE-83BF-9920A0C0C1C4}"/>
              </a:ext>
            </a:extLst>
          </p:cNvPr>
          <p:cNvSpPr txBox="1"/>
          <p:nvPr/>
        </p:nvSpPr>
        <p:spPr>
          <a:xfrm>
            <a:off x="4502113" y="463823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232ED69-58B8-4BE1-A37B-B8CEC7869AF2}"/>
              </a:ext>
            </a:extLst>
          </p:cNvPr>
          <p:cNvSpPr txBox="1"/>
          <p:nvPr/>
        </p:nvSpPr>
        <p:spPr>
          <a:xfrm>
            <a:off x="4502113" y="501631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24AC65-662A-48CD-98D7-B705F20EFFD0}"/>
              </a:ext>
            </a:extLst>
          </p:cNvPr>
          <p:cNvSpPr txBox="1"/>
          <p:nvPr/>
        </p:nvSpPr>
        <p:spPr>
          <a:xfrm>
            <a:off x="4502113" y="53560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F38964-637B-43D0-A574-BA63784A8E7A}"/>
              </a:ext>
            </a:extLst>
          </p:cNvPr>
          <p:cNvSpPr txBox="1"/>
          <p:nvPr/>
        </p:nvSpPr>
        <p:spPr>
          <a:xfrm>
            <a:off x="4497580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1792874-9620-411D-8ED5-9242C1F1C445}"/>
              </a:ext>
            </a:extLst>
          </p:cNvPr>
          <p:cNvSpPr txBox="1"/>
          <p:nvPr/>
        </p:nvSpPr>
        <p:spPr>
          <a:xfrm>
            <a:off x="5791113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660C67E-D6F0-4270-9245-BD6D9C7B3712}"/>
              </a:ext>
            </a:extLst>
          </p:cNvPr>
          <p:cNvSpPr txBox="1"/>
          <p:nvPr/>
        </p:nvSpPr>
        <p:spPr>
          <a:xfrm>
            <a:off x="5804886" y="3993050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39109F6-EDF1-4154-AC14-127AF2F4A2BF}"/>
              </a:ext>
            </a:extLst>
          </p:cNvPr>
          <p:cNvSpPr txBox="1"/>
          <p:nvPr/>
        </p:nvSpPr>
        <p:spPr>
          <a:xfrm>
            <a:off x="5804886" y="42985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2D45E12-C374-4AD7-A210-8A701A86D499}"/>
              </a:ext>
            </a:extLst>
          </p:cNvPr>
          <p:cNvSpPr txBox="1"/>
          <p:nvPr/>
        </p:nvSpPr>
        <p:spPr>
          <a:xfrm>
            <a:off x="5804886" y="463823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5B4769-7031-4D51-B1E3-95007CFC4909}"/>
              </a:ext>
            </a:extLst>
          </p:cNvPr>
          <p:cNvSpPr txBox="1"/>
          <p:nvPr/>
        </p:nvSpPr>
        <p:spPr>
          <a:xfrm>
            <a:off x="5804886" y="501631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ADC2F1A-EFCC-4FCF-9AE5-76EC216A1502}"/>
              </a:ext>
            </a:extLst>
          </p:cNvPr>
          <p:cNvSpPr txBox="1"/>
          <p:nvPr/>
        </p:nvSpPr>
        <p:spPr>
          <a:xfrm>
            <a:off x="5804886" y="53560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108" idx="4"/>
            <a:endCxn id="107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2629218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2629218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113" idx="4"/>
            <a:endCxn id="110" idx="0"/>
          </p:cNvCxnSpPr>
          <p:nvPr/>
        </p:nvCxnSpPr>
        <p:spPr>
          <a:xfrm>
            <a:off x="2652078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456498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456498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116" idx="4"/>
            <a:endCxn id="115" idx="0"/>
          </p:cNvCxnSpPr>
          <p:nvPr/>
        </p:nvCxnSpPr>
        <p:spPr>
          <a:xfrm>
            <a:off x="458784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6533325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6533325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119" idx="4"/>
            <a:endCxn id="118" idx="0"/>
          </p:cNvCxnSpPr>
          <p:nvPr/>
        </p:nvCxnSpPr>
        <p:spPr>
          <a:xfrm>
            <a:off x="6556185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D488D9-D045-4CDB-BBBA-C52D597246A2}"/>
              </a:ext>
            </a:extLst>
          </p:cNvPr>
          <p:cNvSpPr txBox="1"/>
          <p:nvPr/>
        </p:nvSpPr>
        <p:spPr>
          <a:xfrm>
            <a:off x="568362" y="3862613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B3FA3568-ED69-46D9-B541-00590B43C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8" y="3900769"/>
            <a:ext cx="158400" cy="1584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00936E4-0DD3-4B9F-A26F-0D6D3BFA9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2BA7DE02-A421-469D-9653-71490A0E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2575961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6ECBCCB-671D-4465-B524-D1561581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4767807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100</a:t>
            </a:r>
            <a:r>
              <a:rPr lang="en-US" altLang="ko-KR" sz="900" dirty="0">
                <a:latin typeface="+mn-ea"/>
              </a:rPr>
              <a:t> 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99%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FD5349-F4D9-453A-A5D0-B18F6904303E}"/>
              </a:ext>
            </a:extLst>
          </p:cNvPr>
          <p:cNvSpPr txBox="1"/>
          <p:nvPr/>
        </p:nvSpPr>
        <p:spPr>
          <a:xfrm>
            <a:off x="634848" y="3878566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F6DC529-CBBA-436D-8E20-3C69DAB29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7" y="3897236"/>
            <a:ext cx="158400" cy="158400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538D8DD-FAF4-42A7-8C94-A4D2997CF304}"/>
              </a:ext>
            </a:extLst>
          </p:cNvPr>
          <p:cNvSpPr/>
          <p:nvPr/>
        </p:nvSpPr>
        <p:spPr>
          <a:xfrm>
            <a:off x="707843" y="267579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C90F6A2-723D-4955-8E8F-948CE718810F}"/>
              </a:ext>
            </a:extLst>
          </p:cNvPr>
          <p:cNvSpPr/>
          <p:nvPr/>
        </p:nvSpPr>
        <p:spPr>
          <a:xfrm>
            <a:off x="2605105" y="248149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5CEF64E-199F-4DA9-990F-4D13F93A73AE}"/>
              </a:ext>
            </a:extLst>
          </p:cNvPr>
          <p:cNvSpPr/>
          <p:nvPr/>
        </p:nvSpPr>
        <p:spPr>
          <a:xfrm>
            <a:off x="4517417" y="2244367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053DE1E-73DC-4CA4-8A5C-EDDF47744D37}"/>
              </a:ext>
            </a:extLst>
          </p:cNvPr>
          <p:cNvSpPr/>
          <p:nvPr/>
        </p:nvSpPr>
        <p:spPr>
          <a:xfrm>
            <a:off x="6522625" y="2334945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D7FA1D4-0268-4E71-8AB5-F8413737AB3A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753562" y="2504359"/>
            <a:ext cx="1851543" cy="19429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5A9654B-9D8B-417C-A013-BCB94F1D7FF4}"/>
              </a:ext>
            </a:extLst>
          </p:cNvPr>
          <p:cNvCxnSpPr>
            <a:cxnSpLocks/>
            <a:stCxn id="74" idx="7"/>
            <a:endCxn id="75" idx="2"/>
          </p:cNvCxnSpPr>
          <p:nvPr/>
        </p:nvCxnSpPr>
        <p:spPr>
          <a:xfrm flipV="1">
            <a:off x="2644129" y="2267227"/>
            <a:ext cx="1873288" cy="22096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1706AA0-664E-4162-9BE8-C60C2058B653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>
            <a:off x="4563136" y="2267227"/>
            <a:ext cx="1959489" cy="9057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A124BA-F048-4447-9D43-47E56BC2ED08}"/>
              </a:ext>
            </a:extLst>
          </p:cNvPr>
          <p:cNvSpPr txBox="1"/>
          <p:nvPr/>
        </p:nvSpPr>
        <p:spPr>
          <a:xfrm>
            <a:off x="647645" y="3883290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F98820-8B49-4DA0-A154-F3BB511E564A}"/>
              </a:ext>
            </a:extLst>
          </p:cNvPr>
          <p:cNvSpPr txBox="1"/>
          <p:nvPr/>
        </p:nvSpPr>
        <p:spPr>
          <a:xfrm>
            <a:off x="1553539" y="3878566"/>
            <a:ext cx="7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15000</a:t>
            </a:r>
            <a:r>
              <a:rPr lang="ko-KR" altLang="en-US" sz="900" dirty="0">
                <a:latin typeface="+mn-ea"/>
              </a:rPr>
              <a:t>걸음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752B4D1-7A19-440F-94AA-BFDF13E0F7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4" y="3901960"/>
            <a:ext cx="158400" cy="158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9A36AF0-50DF-4089-84BC-18BA4354F6BE}"/>
              </a:ext>
            </a:extLst>
          </p:cNvPr>
          <p:cNvSpPr txBox="1"/>
          <p:nvPr/>
        </p:nvSpPr>
        <p:spPr>
          <a:xfrm>
            <a:off x="4739410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EE2CCE-B195-4300-9782-F7CE73EF0A7C}"/>
              </a:ext>
            </a:extLst>
          </p:cNvPr>
          <p:cNvSpPr txBox="1"/>
          <p:nvPr/>
        </p:nvSpPr>
        <p:spPr>
          <a:xfrm>
            <a:off x="5843495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FA3EC-FD78-400D-AEC9-1B2853036ABE}"/>
              </a:ext>
            </a:extLst>
          </p:cNvPr>
          <p:cNvSpPr txBox="1"/>
          <p:nvPr/>
        </p:nvSpPr>
        <p:spPr>
          <a:xfrm>
            <a:off x="5843495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657D19-2940-417A-AE32-9040F5A9C6F7}"/>
              </a:ext>
            </a:extLst>
          </p:cNvPr>
          <p:cNvSpPr txBox="1"/>
          <p:nvPr/>
        </p:nvSpPr>
        <p:spPr>
          <a:xfrm>
            <a:off x="5843495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C645B2-82EC-46B4-8503-33043A5A44DC}"/>
              </a:ext>
            </a:extLst>
          </p:cNvPr>
          <p:cNvSpPr txBox="1"/>
          <p:nvPr/>
        </p:nvSpPr>
        <p:spPr>
          <a:xfrm>
            <a:off x="5843495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191C7C-C5A0-4E5F-B7E6-DF56B0D32647}"/>
              </a:ext>
            </a:extLst>
          </p:cNvPr>
          <p:cNvSpPr txBox="1"/>
          <p:nvPr/>
        </p:nvSpPr>
        <p:spPr>
          <a:xfrm>
            <a:off x="5843495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F716C1-775E-416D-9167-6B06EA38CC48}"/>
              </a:ext>
            </a:extLst>
          </p:cNvPr>
          <p:cNvSpPr txBox="1"/>
          <p:nvPr/>
        </p:nvSpPr>
        <p:spPr>
          <a:xfrm>
            <a:off x="5844466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5063D-769D-4346-A663-F057EA4A009A}"/>
              </a:ext>
            </a:extLst>
          </p:cNvPr>
          <p:cNvSpPr txBox="1"/>
          <p:nvPr/>
        </p:nvSpPr>
        <p:spPr>
          <a:xfrm>
            <a:off x="4749622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6AF913-5D67-4621-9744-F815AC8E0A6E}"/>
              </a:ext>
            </a:extLst>
          </p:cNvPr>
          <p:cNvSpPr txBox="1"/>
          <p:nvPr/>
        </p:nvSpPr>
        <p:spPr>
          <a:xfrm>
            <a:off x="4749622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1FD53-220B-4313-A7AE-3066B96F2B17}"/>
              </a:ext>
            </a:extLst>
          </p:cNvPr>
          <p:cNvSpPr txBox="1"/>
          <p:nvPr/>
        </p:nvSpPr>
        <p:spPr>
          <a:xfrm>
            <a:off x="4749622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5DD7DC-254F-492A-BD95-5CE8A519F933}"/>
              </a:ext>
            </a:extLst>
          </p:cNvPr>
          <p:cNvSpPr txBox="1"/>
          <p:nvPr/>
        </p:nvSpPr>
        <p:spPr>
          <a:xfrm>
            <a:off x="4749622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D04C99-008B-4FB2-B98C-81092AF9D851}"/>
              </a:ext>
            </a:extLst>
          </p:cNvPr>
          <p:cNvSpPr txBox="1"/>
          <p:nvPr/>
        </p:nvSpPr>
        <p:spPr>
          <a:xfrm>
            <a:off x="4749622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C2864D-DE1A-4982-B217-07A48516942D}"/>
              </a:ext>
            </a:extLst>
          </p:cNvPr>
          <p:cNvSpPr txBox="1"/>
          <p:nvPr/>
        </p:nvSpPr>
        <p:spPr>
          <a:xfrm>
            <a:off x="112514" y="2648787"/>
            <a:ext cx="417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65470D-7BE1-46DE-950A-30B02DB7EC88}"/>
              </a:ext>
            </a:extLst>
          </p:cNvPr>
          <p:cNvSpPr txBox="1"/>
          <p:nvPr/>
        </p:nvSpPr>
        <p:spPr>
          <a:xfrm>
            <a:off x="77996" y="2443874"/>
            <a:ext cx="4382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8E699B-84E5-4364-B0B8-812B2D99E9DC}"/>
              </a:ext>
            </a:extLst>
          </p:cNvPr>
          <p:cNvSpPr txBox="1"/>
          <p:nvPr/>
        </p:nvSpPr>
        <p:spPr>
          <a:xfrm>
            <a:off x="77996" y="2238960"/>
            <a:ext cx="4516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634743" y="280774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767514" y="276352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2163561" y="2584171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2571707" y="254394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2656520" y="262189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3687336" y="262144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3766733" y="262144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4608938" y="254394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4688990" y="257555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32658" y="2824439"/>
            <a:ext cx="180690" cy="45719"/>
            <a:chOff x="4446808" y="2824439"/>
            <a:chExt cx="180690" cy="45719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BFF4C40-DE6A-4DEC-B65A-3A2839694CCF}"/>
                </a:ext>
              </a:extLst>
            </p:cNvPr>
            <p:cNvSpPr/>
            <p:nvPr/>
          </p:nvSpPr>
          <p:spPr>
            <a:xfrm>
              <a:off x="4446808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5727C03-2802-4233-880A-BB590E98D83E}"/>
                </a:ext>
              </a:extLst>
            </p:cNvPr>
            <p:cNvSpPr/>
            <p:nvPr/>
          </p:nvSpPr>
          <p:spPr>
            <a:xfrm>
              <a:off x="4509378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6B767DC-F054-4D63-927B-57B9CEDA7C1B}"/>
                </a:ext>
              </a:extLst>
            </p:cNvPr>
            <p:cNvSpPr/>
            <p:nvPr/>
          </p:nvSpPr>
          <p:spPr>
            <a:xfrm>
              <a:off x="4573180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6536567" y="240277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3366113" y="3865345"/>
            <a:ext cx="354775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3E5B218-CA39-4F9A-ADBF-31B281A6D3B5}"/>
              </a:ext>
            </a:extLst>
          </p:cNvPr>
          <p:cNvGrpSpPr/>
          <p:nvPr/>
        </p:nvGrpSpPr>
        <p:grpSpPr>
          <a:xfrm>
            <a:off x="2544476" y="3109217"/>
            <a:ext cx="2182673" cy="200055"/>
            <a:chOff x="6554078" y="2860695"/>
            <a:chExt cx="2182673" cy="20005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2C3BBEB-3AC9-41AB-9000-088E60C7404A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EC93ABA-C629-4065-9240-319DBE6523EF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C2A2F2E-F137-4B7F-92A1-D7E7E804770E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F53A07D-689B-40CE-B754-A5BD6B9EBFAF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B9699B9-F0F4-4411-9145-99262986F2BE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29B958-020E-41CE-B987-39B89427688F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3658747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수면 유형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491500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시작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584349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+mn-ea"/>
              </a:rPr>
              <a:t>종료 시간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4822228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5832547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12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426479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얕은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3592530" y="457027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3592530" y="490998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3592530" y="52880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깊은 수면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4822228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5832547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30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4822228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11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01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5832547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29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13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+mn-ea"/>
              </a:rPr>
              <a:t>14</a:t>
            </a:r>
            <a:r>
              <a:rPr lang="ko-KR" altLang="en-US" sz="700" dirty="0" smtClean="0">
                <a:latin typeface="+mn-ea"/>
              </a:rPr>
              <a:t>시</a:t>
            </a:r>
            <a:r>
              <a:rPr lang="ko-KR" altLang="en-US" sz="700" b="1" dirty="0" smtClean="0">
                <a:latin typeface="+mn-ea"/>
              </a:rPr>
              <a:t> </a:t>
            </a:r>
            <a:r>
              <a:rPr lang="en-US" altLang="ko-KR" sz="700" b="1" dirty="0" smtClean="0">
                <a:latin typeface="+mn-ea"/>
              </a:rPr>
              <a:t>00</a:t>
            </a:r>
            <a:r>
              <a:rPr lang="ko-KR" altLang="en-US" sz="700" dirty="0" smtClean="0">
                <a:latin typeface="+mn-ea"/>
              </a:rPr>
              <a:t>분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396287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기상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314315" y="3717889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571816" y="3870623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6" y="3895431"/>
            <a:ext cx="158400" cy="1584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001539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001999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얕은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73698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673712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30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725663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깊은 수면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42139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341471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+mn-ea"/>
              </a:rPr>
              <a:t>1</a:t>
            </a:r>
            <a:r>
              <a:rPr lang="ko-KR" altLang="en-US" sz="800" b="1" dirty="0" smtClean="0">
                <a:latin typeface="+mn-ea"/>
              </a:rPr>
              <a:t>시간 </a:t>
            </a:r>
            <a:r>
              <a:rPr lang="en-US" altLang="ko-KR" sz="800" b="1" dirty="0" smtClean="0">
                <a:latin typeface="+mn-ea"/>
              </a:rPr>
              <a:t>10</a:t>
            </a:r>
            <a:r>
              <a:rPr lang="ko-KR" altLang="en-US" sz="800" b="1" dirty="0" smtClean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366973" y="3760067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+mn-ea"/>
              </a:rPr>
              <a:t>기상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5455920" y="2533313"/>
            <a:ext cx="1226355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501460" y="2533313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4400959" y="2535116"/>
            <a:ext cx="105496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789156" y="2533313"/>
            <a:ext cx="633244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1422400" y="2533313"/>
            <a:ext cx="297000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설정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1928530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개인정보 수정 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129298" y="2336755"/>
            <a:ext cx="7159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6942144" y="1928530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2502789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PUSH </a:t>
            </a:r>
            <a:r>
              <a:rPr lang="ko-KR" altLang="en-US" sz="1000" dirty="0" smtClean="0">
                <a:latin typeface="+mn-ea"/>
              </a:rPr>
              <a:t>알림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129298" y="2911014"/>
            <a:ext cx="7207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6521455" y="2569827"/>
            <a:ext cx="503920" cy="179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700255" y="2569827"/>
            <a:ext cx="325120" cy="17918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+mn-ea"/>
              </a:rPr>
              <a:t>ON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825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개인정보 수정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  <p:sp>
        <p:nvSpPr>
          <p:cNvPr id="40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79311" y="5399278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수정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03887" y="2305498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ABCD123</a:t>
            </a:r>
            <a:endParaRPr lang="ko-KR" altLang="en-US" sz="7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03887" y="2913722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+mn-ea"/>
              </a:rPr>
              <a:t>홍길동</a:t>
            </a:r>
            <a:endParaRPr lang="ko-KR" altLang="en-US" sz="7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82926" y="2945968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+mn-ea"/>
              </a:rPr>
              <a:t>950626</a:t>
            </a:r>
            <a:endParaRPr lang="ko-KR" altLang="en-US" sz="700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1031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716047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성명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338459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휴대폰 번호</a:t>
            </a:r>
            <a:endParaRPr lang="ko-KR" altLang="en-US" sz="800" b="1" dirty="0"/>
          </a:p>
        </p:txBody>
      </p:sp>
      <p:cxnSp>
        <p:nvCxnSpPr>
          <p:cNvPr id="85" name="직선 연결선 84"/>
          <p:cNvCxnSpPr/>
          <p:nvPr/>
        </p:nvCxnSpPr>
        <p:spPr>
          <a:xfrm>
            <a:off x="1226234" y="3848528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26234" y="361618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010-1234-5678</a:t>
            </a:r>
            <a:endParaRPr lang="ko-KR" altLang="en-US" sz="7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59554" y="269598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생년월일</a:t>
            </a:r>
            <a:endParaRPr lang="ko-KR" altLang="en-US" sz="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14473" y="414494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주소</a:t>
            </a:r>
            <a:endParaRPr lang="ko-KR" altLang="en-US" sz="800" b="1" dirty="0"/>
          </a:p>
        </p:txBody>
      </p:sp>
      <p:cxnSp>
        <p:nvCxnSpPr>
          <p:cNvPr id="90" name="직선 연결선 89"/>
          <p:cNvCxnSpPr/>
          <p:nvPr/>
        </p:nvCxnSpPr>
        <p:spPr>
          <a:xfrm>
            <a:off x="1160193" y="4556273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60193" y="4339471"/>
            <a:ext cx="1497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</a:rPr>
              <a:t>서울특별시 강남구 영동대로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9" y="4323669"/>
            <a:ext cx="150643" cy="15064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59554" y="341345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보호자 연락처</a:t>
            </a:r>
            <a:endParaRPr lang="ko-KR" altLang="en-US" sz="800" b="1" dirty="0"/>
          </a:p>
        </p:txBody>
      </p:sp>
      <p:cxnSp>
        <p:nvCxnSpPr>
          <p:cNvPr id="94" name="직선 연결선 93"/>
          <p:cNvCxnSpPr/>
          <p:nvPr/>
        </p:nvCxnSpPr>
        <p:spPr>
          <a:xfrm>
            <a:off x="4105274" y="387738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105274" y="364504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010-5678-1234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1140488" y="4853704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40488" y="463690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123-12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886399" y="290895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6195009" y="290895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02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</a:rPr>
              <a:t>알림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336755"/>
            <a:ext cx="6633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격리 장소를 이탈하였습니다</a:t>
            </a:r>
            <a:r>
              <a:rPr lang="en-US" altLang="ko-KR" sz="800" b="1" dirty="0" smtClean="0"/>
              <a:t>. </a:t>
            </a:r>
            <a:r>
              <a:rPr lang="ko-KR" altLang="en-US" sz="800" b="1" dirty="0" smtClean="0"/>
              <a:t>격리장소에서 벗어났는지 확인해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75018" y="2827175"/>
            <a:ext cx="71614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581857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915300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기기 연동을 확인해 주세요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175018" y="3371867"/>
            <a:ext cx="71233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3126548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2021.10.30</a:t>
            </a:r>
            <a:endParaRPr lang="ko-KR" altLang="en-US" sz="80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1832382"/>
            <a:ext cx="2755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자가 격리 기간이  종료되었습니다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175018" y="2252608"/>
            <a:ext cx="71614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007290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6218075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04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FBE84BE0-5F42-42C3-B9E7-515DB83C9961}"/>
              </a:ext>
            </a:extLst>
          </p:cNvPr>
          <p:cNvSpPr/>
          <p:nvPr/>
        </p:nvSpPr>
        <p:spPr>
          <a:xfrm>
            <a:off x="598852" y="907134"/>
            <a:ext cx="10767648" cy="4020466"/>
          </a:xfrm>
          <a:prstGeom prst="roundRect">
            <a:avLst>
              <a:gd name="adj" fmla="val 2609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1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웨어러블 건강관리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Research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9725"/>
          <a:stretch/>
        </p:blipFill>
        <p:spPr>
          <a:xfrm>
            <a:off x="1207225" y="1491907"/>
            <a:ext cx="1439372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78" y="1491907"/>
            <a:ext cx="1382517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968D1-177D-488B-898C-C7CAE25E188E}"/>
              </a:ext>
            </a:extLst>
          </p:cNvPr>
          <p:cNvSpPr txBox="1"/>
          <p:nvPr/>
        </p:nvSpPr>
        <p:spPr>
          <a:xfrm>
            <a:off x="2311398" y="1005840"/>
            <a:ext cx="143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글로리핏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체크핏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27E66-4133-41D1-84A0-7FBA65144114}"/>
              </a:ext>
            </a:extLst>
          </p:cNvPr>
          <p:cNvSpPr txBox="1"/>
          <p:nvPr/>
        </p:nvSpPr>
        <p:spPr>
          <a:xfrm>
            <a:off x="7751894" y="1005840"/>
            <a:ext cx="1189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애플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건강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5A3074-9B2D-4A74-BBF9-980D6AA8F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64"/>
          <a:stretch/>
        </p:blipFill>
        <p:spPr>
          <a:xfrm>
            <a:off x="3646576" y="1491907"/>
            <a:ext cx="1382400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FC28A-A3C4-4EFC-9D9F-4BFC21535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74"/>
          <a:stretch/>
        </p:blipFill>
        <p:spPr>
          <a:xfrm>
            <a:off x="6464300" y="1491907"/>
            <a:ext cx="1382400" cy="28133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3707F4-E34C-438D-A6F9-A2E7C893DA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74"/>
          <a:stretch/>
        </p:blipFill>
        <p:spPr>
          <a:xfrm>
            <a:off x="7559427" y="1491909"/>
            <a:ext cx="1382400" cy="28133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5F8223-1968-45FA-AEE4-E63A737D42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63"/>
          <a:stretch/>
        </p:blipFill>
        <p:spPr>
          <a:xfrm>
            <a:off x="8807708" y="1491908"/>
            <a:ext cx="1342311" cy="2813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5FD136-79AB-4DE1-8539-49DEFA2DD1E5}"/>
              </a:ext>
            </a:extLst>
          </p:cNvPr>
          <p:cNvSpPr txBox="1"/>
          <p:nvPr/>
        </p:nvSpPr>
        <p:spPr>
          <a:xfrm>
            <a:off x="1092957" y="5366091"/>
            <a:ext cx="1044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웨어러블 디바이스를 통해 수집된 데이터를 </a:t>
            </a:r>
            <a:r>
              <a:rPr lang="ko-KR" altLang="en-US" sz="1600" b="1" dirty="0">
                <a:latin typeface="+mn-ea"/>
              </a:rPr>
              <a:t>그래프를 활용하여 </a:t>
            </a:r>
            <a:r>
              <a:rPr lang="en-US" altLang="ko-KR" sz="1600" b="1" dirty="0">
                <a:latin typeface="+mn-ea"/>
              </a:rPr>
              <a:t>Data </a:t>
            </a:r>
            <a:r>
              <a:rPr lang="ko-KR" altLang="en-US" sz="1600" b="1" dirty="0">
                <a:latin typeface="+mn-ea"/>
              </a:rPr>
              <a:t>변화를 쉽게 파악할 </a:t>
            </a:r>
            <a:r>
              <a:rPr lang="ko-KR" altLang="en-US" sz="1600" dirty="0">
                <a:latin typeface="+mn-ea"/>
              </a:rPr>
              <a:t>수 있도록 함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9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39433" y="751504"/>
            <a:ext cx="9074552" cy="66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이등변 삼각형 41"/>
          <p:cNvSpPr/>
          <p:nvPr/>
        </p:nvSpPr>
        <p:spPr>
          <a:xfrm>
            <a:off x="1680007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자가격리</a:t>
            </a:r>
            <a:r>
              <a:rPr lang="en-US" altLang="ko-KR" sz="1200" b="1" dirty="0">
                <a:latin typeface="+mn-ea"/>
              </a:rPr>
              <a:t>APP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격리 대상자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방향성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616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자가진단 일정을 놓치지 않도록  기록 제출 여부를 </a:t>
            </a:r>
            <a:r>
              <a:rPr lang="ko-KR" altLang="en-US" sz="1200" b="1" dirty="0">
                <a:latin typeface="+mn-ea"/>
              </a:rPr>
              <a:t>명확하게 </a:t>
            </a:r>
            <a:r>
              <a:rPr lang="en-US" altLang="ko-KR" sz="1200" b="1" dirty="0">
                <a:latin typeface="+mn-ea"/>
              </a:rPr>
              <a:t/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dirty="0">
                <a:latin typeface="+mn-ea"/>
              </a:rPr>
              <a:t>보여지도록 함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스스로 건강관리를 할 수 있는 </a:t>
            </a:r>
            <a:r>
              <a:rPr lang="ko-KR" altLang="en-US" sz="1200" b="1" dirty="0">
                <a:latin typeface="+mn-ea"/>
              </a:rPr>
              <a:t>다양한 콘텐츠 제공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불안을 야기 시키는 </a:t>
            </a:r>
            <a:r>
              <a:rPr lang="ko-KR" altLang="en-US" sz="1200" b="1" dirty="0">
                <a:latin typeface="+mn-ea"/>
              </a:rPr>
              <a:t>어두운 분위기는 지양</a:t>
            </a:r>
            <a:r>
              <a:rPr lang="ko-KR" altLang="en-US" sz="1200" dirty="0">
                <a:latin typeface="+mn-ea"/>
              </a:rPr>
              <a:t>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3462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현재 </a:t>
            </a:r>
            <a:r>
              <a:rPr lang="ko-KR" altLang="en-US" sz="1200" b="1" dirty="0">
                <a:latin typeface="+mn-ea"/>
              </a:rPr>
              <a:t>상태를 즉시 확인</a:t>
            </a:r>
            <a:r>
              <a:rPr lang="ko-KR" altLang="en-US" sz="1200" dirty="0">
                <a:latin typeface="+mn-ea"/>
              </a:rPr>
              <a:t>할 수 있도록 함 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기록 접근 단계를 최소화 </a:t>
            </a:r>
            <a:r>
              <a:rPr lang="ko-KR" altLang="en-US" sz="1200" dirty="0">
                <a:latin typeface="+mn-ea"/>
              </a:rPr>
              <a:t>하여 접근성을 형상 시킴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간결하고 명확한 시각화 표현으로 </a:t>
            </a:r>
            <a:r>
              <a:rPr lang="ko-KR" altLang="en-US" sz="1200" dirty="0">
                <a:latin typeface="+mn-ea"/>
              </a:rPr>
              <a:t>수치화된 자료를 쉽게 확인 할 수 있도록 함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65307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스스로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 하는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체계화</a:t>
            </a:r>
          </a:p>
        </p:txBody>
      </p:sp>
      <p:sp>
        <p:nvSpPr>
          <p:cNvPr id="29" name="타원 28"/>
          <p:cNvSpPr/>
          <p:nvPr/>
        </p:nvSpPr>
        <p:spPr>
          <a:xfrm>
            <a:off x="1092924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다양한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정보 제공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09896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친숙한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19" name="이등변 삼각형 18"/>
          <p:cNvSpPr/>
          <p:nvPr/>
        </p:nvSpPr>
        <p:spPr>
          <a:xfrm>
            <a:off x="7803688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생활 치료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APP</a:t>
            </a:r>
          </a:p>
          <a:p>
            <a:pPr algn="ctr"/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확진자 </a:t>
            </a:r>
            <a:r>
              <a:rPr lang="en-US" altLang="ko-KR" sz="800" b="1" dirty="0">
                <a:latin typeface="+mn-ea"/>
              </a:rPr>
              <a:t>&amp;</a:t>
            </a:r>
            <a:br>
              <a:rPr lang="en-US" altLang="ko-KR" sz="800" b="1" dirty="0">
                <a:latin typeface="+mn-ea"/>
              </a:rPr>
            </a:br>
            <a:r>
              <a:rPr lang="ko-KR" altLang="en-US" sz="800" b="1" dirty="0">
                <a:latin typeface="+mn-ea"/>
              </a:rPr>
              <a:t>보호 관리인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88988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빠르게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기록 확인</a:t>
            </a:r>
          </a:p>
        </p:txBody>
      </p:sp>
      <p:sp>
        <p:nvSpPr>
          <p:cNvPr id="21" name="타원 20"/>
          <p:cNvSpPr/>
          <p:nvPr/>
        </p:nvSpPr>
        <p:spPr>
          <a:xfrm>
            <a:off x="7216605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최소화된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단계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233577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간결하고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명확한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616" y="922009"/>
            <a:ext cx="10444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자가격리</a:t>
            </a:r>
            <a:r>
              <a:rPr lang="en-US" altLang="ko-KR" sz="1400" dirty="0">
                <a:latin typeface="+mn-ea"/>
              </a:rPr>
              <a:t> / </a:t>
            </a:r>
            <a:r>
              <a:rPr lang="ko-KR" altLang="en-US" sz="1400" dirty="0">
                <a:latin typeface="+mn-ea"/>
              </a:rPr>
              <a:t>생활치료 대상자 모두 필요한 정보를 쉽게 접근하고 확인할 수 있도록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4640107" y="1229786"/>
            <a:ext cx="33100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IA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0771" y="1648049"/>
            <a:ext cx="10944592" cy="2559397"/>
            <a:chOff x="484570" y="1396313"/>
            <a:chExt cx="10944592" cy="2559397"/>
          </a:xfrm>
        </p:grpSpPr>
        <p:sp>
          <p:nvSpPr>
            <p:cNvPr id="2" name="직사각형 1"/>
            <p:cNvSpPr/>
            <p:nvPr/>
          </p:nvSpPr>
          <p:spPr>
            <a:xfrm>
              <a:off x="5263908" y="1396313"/>
              <a:ext cx="1525512" cy="300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자가 격리</a:t>
              </a:r>
              <a:r>
                <a:rPr lang="en-US" altLang="ko-KR" sz="900" b="1" dirty="0"/>
                <a:t>/</a:t>
              </a:r>
              <a:r>
                <a:rPr lang="ko-KR" altLang="en-US" sz="900" b="1" dirty="0"/>
                <a:t>생활치료 </a:t>
              </a:r>
              <a:r>
                <a:rPr lang="en-US" altLang="ko-KR" sz="900" b="1" dirty="0"/>
                <a:t>APP</a:t>
              </a:r>
              <a:endParaRPr lang="ko-KR" altLang="en-US" sz="9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4304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체온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0042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심박수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02578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걸음수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90365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457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cxnSp>
          <p:nvCxnSpPr>
            <p:cNvPr id="7" name="직선 연결선 6"/>
            <p:cNvCxnSpPr>
              <a:stCxn id="2" idx="2"/>
            </p:cNvCxnSpPr>
            <p:nvPr/>
          </p:nvCxnSpPr>
          <p:spPr>
            <a:xfrm>
              <a:off x="6026664" y="1696735"/>
              <a:ext cx="0" cy="1260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18" idx="0"/>
              <a:endCxn id="38" idx="0"/>
            </p:cNvCxnSpPr>
            <p:nvPr/>
          </p:nvCxnSpPr>
          <p:spPr>
            <a:xfrm rot="5400000" flipH="1" flipV="1">
              <a:off x="5971733" y="-1532101"/>
              <a:ext cx="12700" cy="9389346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24" idx="0"/>
              <a:endCxn id="25" idx="0"/>
            </p:cNvCxnSpPr>
            <p:nvPr/>
          </p:nvCxnSpPr>
          <p:spPr>
            <a:xfrm rot="5400000" flipH="1" flipV="1">
              <a:off x="6910667" y="1284703"/>
              <a:ext cx="12700" cy="3755738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5263908" y="2284330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메인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026149" y="2023353"/>
              <a:ext cx="1133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59413" y="1907937"/>
              <a:ext cx="35069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 </a:t>
              </a:r>
              <a:r>
                <a:rPr lang="en-US" altLang="ko-KR" sz="900" dirty="0"/>
                <a:t>/ </a:t>
              </a:r>
              <a:r>
                <a:rPr lang="ko-KR" altLang="en-US" sz="900" dirty="0"/>
                <a:t>디바이스 연결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764A93-0154-446A-9A15-4D09E7BD928A}"/>
                </a:ext>
              </a:extLst>
            </p:cNvPr>
            <p:cNvSpPr/>
            <p:nvPr/>
          </p:nvSpPr>
          <p:spPr>
            <a:xfrm>
              <a:off x="2392173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혈압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1E1DEFE-C88F-4323-A38F-61DAF04290BC}"/>
                </a:ext>
              </a:extLst>
            </p:cNvPr>
            <p:cNvSpPr/>
            <p:nvPr/>
          </p:nvSpPr>
          <p:spPr>
            <a:xfrm>
              <a:off x="6147911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산소포화도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8335A45-3189-4044-AB61-3A96DC013A81}"/>
                </a:ext>
              </a:extLst>
            </p:cNvPr>
            <p:cNvSpPr/>
            <p:nvPr/>
          </p:nvSpPr>
          <p:spPr>
            <a:xfrm>
              <a:off x="2392173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BC8F0F8-3BFF-4A8F-8A87-D63BC0BBD4A8}"/>
                </a:ext>
              </a:extLst>
            </p:cNvPr>
            <p:cNvSpPr/>
            <p:nvPr/>
          </p:nvSpPr>
          <p:spPr>
            <a:xfrm>
              <a:off x="4270042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81973D-33A5-4634-877A-3F873E302FA8}"/>
                </a:ext>
              </a:extLst>
            </p:cNvPr>
            <p:cNvSpPr/>
            <p:nvPr/>
          </p:nvSpPr>
          <p:spPr>
            <a:xfrm>
              <a:off x="6147911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6FCE97-CF45-474D-9B2A-D722385A29AC}"/>
                </a:ext>
              </a:extLst>
            </p:cNvPr>
            <p:cNvSpPr/>
            <p:nvPr/>
          </p:nvSpPr>
          <p:spPr>
            <a:xfrm>
              <a:off x="802578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5E5A6B-C49E-454D-848D-0E17C5D2F046}"/>
                </a:ext>
              </a:extLst>
            </p:cNvPr>
            <p:cNvSpPr/>
            <p:nvPr/>
          </p:nvSpPr>
          <p:spPr>
            <a:xfrm>
              <a:off x="990365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2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Process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145143" y="893076"/>
            <a:ext cx="1696720" cy="3002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자가 격리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생활 치료 </a:t>
            </a:r>
            <a:r>
              <a:rPr lang="en-US" altLang="ko-KR" sz="1000" dirty="0">
                <a:solidFill>
                  <a:schemeClr val="tx1"/>
                </a:solidFill>
              </a:rPr>
              <a:t>APP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46410" y="1609818"/>
            <a:ext cx="1579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CASE1. </a:t>
            </a:r>
            <a:r>
              <a:rPr lang="ko-KR" altLang="en-US" sz="1000" dirty="0" smtClean="0">
                <a:latin typeface="+mn-ea"/>
              </a:rPr>
              <a:t>자가격리 대상자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Google Shape;505;p18"/>
          <p:cNvSpPr/>
          <p:nvPr/>
        </p:nvSpPr>
        <p:spPr>
          <a:xfrm>
            <a:off x="3702816" y="1808705"/>
            <a:ext cx="1421887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아이디 /</a:t>
            </a:r>
            <a:r>
              <a:rPr lang="ko-KR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비밀번호입력  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6" name="Google Shape;508;p18"/>
          <p:cNvSpPr/>
          <p:nvPr/>
        </p:nvSpPr>
        <p:spPr>
          <a:xfrm>
            <a:off x="6825847" y="3935297"/>
            <a:ext cx="1254837" cy="717675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7975" rIns="0" bIns="47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Admin</a:t>
            </a: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에</a:t>
            </a:r>
            <a:endParaRPr lang="en-US" sz="1000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동일 대상자 존재</a:t>
            </a:r>
            <a:r>
              <a:rPr lang="en-US" altLang="ko-KR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?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7" name="Google Shape;520;p18"/>
          <p:cNvSpPr/>
          <p:nvPr/>
        </p:nvSpPr>
        <p:spPr>
          <a:xfrm>
            <a:off x="10635960" y="1799693"/>
            <a:ext cx="1080554" cy="378025"/>
          </a:xfrm>
          <a:prstGeom prst="rect">
            <a:avLst/>
          </a:prstGeom>
          <a:solidFill>
            <a:srgbClr val="C9E4F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메인</a:t>
            </a:r>
            <a:endParaRPr lang="en-US" altLang="ko-KR" sz="1000" b="1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8" name="Google Shape;508;p18"/>
          <p:cNvSpPr/>
          <p:nvPr/>
        </p:nvSpPr>
        <p:spPr>
          <a:xfrm>
            <a:off x="6802085" y="1629868"/>
            <a:ext cx="1254837" cy="717675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7975" rIns="0" bIns="47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가입 정보 </a:t>
            </a:r>
            <a:endParaRPr lang="en-US" altLang="ko-KR" sz="1000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유뮤</a:t>
            </a:r>
            <a:r>
              <a:rPr lang="en-US" altLang="ko-KR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?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12657" y="3986476"/>
            <a:ext cx="1731690" cy="25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CASE2. </a:t>
            </a:r>
            <a:r>
              <a:rPr lang="ko-KR" altLang="en-US" sz="1000" dirty="0" smtClean="0">
                <a:latin typeface="+mn-ea"/>
              </a:rPr>
              <a:t>자가 치료 대상자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1" name="Google Shape;523;p18"/>
          <p:cNvSpPr/>
          <p:nvPr/>
        </p:nvSpPr>
        <p:spPr>
          <a:xfrm>
            <a:off x="8929227" y="1808705"/>
            <a:ext cx="1080554" cy="36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기기 연동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105" name="Google Shape;502;p18"/>
          <p:cNvCxnSpPr>
            <a:endCxn id="98" idx="1"/>
          </p:cNvCxnSpPr>
          <p:nvPr/>
        </p:nvCxnSpPr>
        <p:spPr>
          <a:xfrm>
            <a:off x="5124703" y="1988705"/>
            <a:ext cx="1677382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502;p18"/>
          <p:cNvCxnSpPr/>
          <p:nvPr/>
        </p:nvCxnSpPr>
        <p:spPr>
          <a:xfrm flipV="1">
            <a:off x="8056922" y="1988705"/>
            <a:ext cx="872305" cy="1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502;p18"/>
          <p:cNvCxnSpPr>
            <a:stCxn id="101" idx="3"/>
          </p:cNvCxnSpPr>
          <p:nvPr/>
        </p:nvCxnSpPr>
        <p:spPr>
          <a:xfrm>
            <a:off x="10009781" y="1988705"/>
            <a:ext cx="62617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" name="Google Shape;511;p18"/>
          <p:cNvSpPr txBox="1"/>
          <p:nvPr/>
        </p:nvSpPr>
        <p:spPr>
          <a:xfrm>
            <a:off x="8394472" y="1692824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Y</a:t>
            </a:r>
            <a:endParaRPr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118" name="꺾인 연결선 117"/>
          <p:cNvCxnSpPr>
            <a:stCxn id="95" idx="3"/>
            <a:endCxn id="96" idx="1"/>
          </p:cNvCxnSpPr>
          <p:nvPr/>
        </p:nvCxnSpPr>
        <p:spPr>
          <a:xfrm>
            <a:off x="5124703" y="1988705"/>
            <a:ext cx="1701144" cy="2305430"/>
          </a:xfrm>
          <a:prstGeom prst="bentConnector3">
            <a:avLst>
              <a:gd name="adj1" fmla="val 78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96" idx="3"/>
            <a:endCxn id="101" idx="2"/>
          </p:cNvCxnSpPr>
          <p:nvPr/>
        </p:nvCxnSpPr>
        <p:spPr>
          <a:xfrm flipV="1">
            <a:off x="8080684" y="2168705"/>
            <a:ext cx="1388820" cy="2125430"/>
          </a:xfrm>
          <a:prstGeom prst="bentConnector2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" name="Google Shape;511;p18"/>
          <p:cNvSpPr txBox="1"/>
          <p:nvPr/>
        </p:nvSpPr>
        <p:spPr>
          <a:xfrm>
            <a:off x="8394472" y="3991205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Y</a:t>
            </a:r>
            <a:endParaRPr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130" name="Google Shape;531;p18"/>
          <p:cNvSpPr/>
          <p:nvPr/>
        </p:nvSpPr>
        <p:spPr>
          <a:xfrm>
            <a:off x="6706678" y="2779046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없음 </a:t>
            </a:r>
            <a:r>
              <a:rPr lang="en-US" altLang="ko-KR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endParaRPr dirty="0"/>
          </a:p>
        </p:txBody>
      </p:sp>
      <p:cxnSp>
        <p:nvCxnSpPr>
          <p:cNvPr id="131" name="Google Shape;506;p18"/>
          <p:cNvCxnSpPr>
            <a:stCxn id="98" idx="2"/>
            <a:endCxn id="130" idx="0"/>
          </p:cNvCxnSpPr>
          <p:nvPr/>
        </p:nvCxnSpPr>
        <p:spPr>
          <a:xfrm flipH="1">
            <a:off x="7429503" y="2347543"/>
            <a:ext cx="1" cy="431503"/>
          </a:xfrm>
          <a:prstGeom prst="straightConnector1">
            <a:avLst/>
          </a:prstGeom>
          <a:noFill/>
          <a:ln w="9525" cap="flat" cmpd="sng">
            <a:solidFill>
              <a:srgbClr val="FF3B3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" name="Google Shape;514;p18"/>
          <p:cNvSpPr txBox="1"/>
          <p:nvPr/>
        </p:nvSpPr>
        <p:spPr>
          <a:xfrm>
            <a:off x="7413142" y="2350156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N</a:t>
            </a:r>
            <a:endParaRPr sz="1000" b="1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140" name="Google Shape;531;p18"/>
          <p:cNvSpPr/>
          <p:nvPr/>
        </p:nvSpPr>
        <p:spPr>
          <a:xfrm>
            <a:off x="6782421" y="5093213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없음 </a:t>
            </a:r>
            <a:r>
              <a:rPr lang="en-US" altLang="ko-KR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endParaRPr dirty="0"/>
          </a:p>
        </p:txBody>
      </p:sp>
      <p:cxnSp>
        <p:nvCxnSpPr>
          <p:cNvPr id="141" name="Google Shape;506;p18"/>
          <p:cNvCxnSpPr>
            <a:endCxn id="140" idx="0"/>
          </p:cNvCxnSpPr>
          <p:nvPr/>
        </p:nvCxnSpPr>
        <p:spPr>
          <a:xfrm flipH="1">
            <a:off x="7505246" y="4661710"/>
            <a:ext cx="1" cy="431503"/>
          </a:xfrm>
          <a:prstGeom prst="straightConnector1">
            <a:avLst/>
          </a:prstGeom>
          <a:noFill/>
          <a:ln w="9525" cap="flat" cmpd="sng">
            <a:solidFill>
              <a:srgbClr val="FF3B3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" name="Google Shape;514;p18"/>
          <p:cNvSpPr txBox="1"/>
          <p:nvPr/>
        </p:nvSpPr>
        <p:spPr>
          <a:xfrm>
            <a:off x="7488885" y="4664323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N</a:t>
            </a:r>
            <a:endParaRPr sz="1000" b="1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546707" y="3993591"/>
            <a:ext cx="1731690" cy="25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대상자 맵핑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144" name="Google Shape;502;p18"/>
          <p:cNvCxnSpPr>
            <a:stCxn id="90" idx="2"/>
            <a:endCxn id="32" idx="0"/>
          </p:cNvCxnSpPr>
          <p:nvPr/>
        </p:nvCxnSpPr>
        <p:spPr>
          <a:xfrm flipH="1">
            <a:off x="983076" y="1193361"/>
            <a:ext cx="10427" cy="5952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505;p18"/>
          <p:cNvSpPr/>
          <p:nvPr/>
        </p:nvSpPr>
        <p:spPr>
          <a:xfrm>
            <a:off x="272132" y="1788656"/>
            <a:ext cx="1421887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주민등록번호 입력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33" name="Google Shape;508;p18"/>
          <p:cNvSpPr/>
          <p:nvPr/>
        </p:nvSpPr>
        <p:spPr>
          <a:xfrm>
            <a:off x="2008841" y="1609818"/>
            <a:ext cx="1254837" cy="717675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7975" rIns="0" bIns="47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격리 </a:t>
            </a:r>
            <a:endParaRPr lang="en-US" altLang="ko-KR" sz="1000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대상자</a:t>
            </a:r>
            <a:r>
              <a:rPr lang="en-US" altLang="ko-KR" sz="10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?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34" name="Google Shape;502;p18"/>
          <p:cNvCxnSpPr>
            <a:stCxn id="33" idx="3"/>
            <a:endCxn id="95" idx="1"/>
          </p:cNvCxnSpPr>
          <p:nvPr/>
        </p:nvCxnSpPr>
        <p:spPr>
          <a:xfrm>
            <a:off x="3263678" y="1968656"/>
            <a:ext cx="439138" cy="20049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511;p18"/>
          <p:cNvSpPr txBox="1"/>
          <p:nvPr/>
        </p:nvSpPr>
        <p:spPr>
          <a:xfrm>
            <a:off x="3319997" y="1624160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Y</a:t>
            </a:r>
            <a:endParaRPr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36" name="Google Shape;531;p18"/>
          <p:cNvSpPr/>
          <p:nvPr/>
        </p:nvSpPr>
        <p:spPr>
          <a:xfrm>
            <a:off x="1922163" y="2801861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불가 </a:t>
            </a:r>
            <a:r>
              <a:rPr lang="en-US" altLang="ko-KR" sz="900" dirty="0" smtClean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</a:t>
            </a:r>
            <a:endParaRPr dirty="0"/>
          </a:p>
        </p:txBody>
      </p:sp>
      <p:cxnSp>
        <p:nvCxnSpPr>
          <p:cNvPr id="37" name="Google Shape;506;p18"/>
          <p:cNvCxnSpPr>
            <a:endCxn id="36" idx="0"/>
          </p:cNvCxnSpPr>
          <p:nvPr/>
        </p:nvCxnSpPr>
        <p:spPr>
          <a:xfrm flipH="1">
            <a:off x="2644988" y="2370358"/>
            <a:ext cx="2" cy="431503"/>
          </a:xfrm>
          <a:prstGeom prst="straightConnector1">
            <a:avLst/>
          </a:prstGeom>
          <a:noFill/>
          <a:ln w="9525" cap="flat" cmpd="sng">
            <a:solidFill>
              <a:srgbClr val="FF3B3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" name="Google Shape;514;p18"/>
          <p:cNvSpPr txBox="1"/>
          <p:nvPr/>
        </p:nvSpPr>
        <p:spPr>
          <a:xfrm>
            <a:off x="2628627" y="2372971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N</a:t>
            </a:r>
            <a:endParaRPr sz="1000" b="1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41" name="Google Shape;502;p18"/>
          <p:cNvCxnSpPr>
            <a:stCxn id="32" idx="3"/>
            <a:endCxn id="33" idx="1"/>
          </p:cNvCxnSpPr>
          <p:nvPr/>
        </p:nvCxnSpPr>
        <p:spPr>
          <a:xfrm>
            <a:off x="1694019" y="1968656"/>
            <a:ext cx="3148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472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본인 인증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260-85FC-48DB-BFC7-B71C5263343B}"/>
              </a:ext>
            </a:extLst>
          </p:cNvPr>
          <p:cNvSpPr txBox="1"/>
          <p:nvPr/>
        </p:nvSpPr>
        <p:spPr>
          <a:xfrm>
            <a:off x="145144" y="17611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145143" y="317001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48510-3434-45DD-8F03-62D6C5857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2" y="2439225"/>
            <a:ext cx="553917" cy="553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A5786-DE7E-4FE0-B3E8-5696DA90D771}"/>
              </a:ext>
            </a:extLst>
          </p:cNvPr>
          <p:cNvSpPr txBox="1"/>
          <p:nvPr/>
        </p:nvSpPr>
        <p:spPr>
          <a:xfrm>
            <a:off x="358140" y="4147109"/>
            <a:ext cx="972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주민등록번호</a:t>
            </a:r>
            <a:endParaRPr lang="ko-KR" altLang="en-US" sz="1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495B4D-D1F2-4A77-AF55-7BAE6EEFF03F}"/>
              </a:ext>
            </a:extLst>
          </p:cNvPr>
          <p:cNvCxnSpPr/>
          <p:nvPr/>
        </p:nvCxnSpPr>
        <p:spPr>
          <a:xfrm>
            <a:off x="358140" y="4609615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44697"/>
              </p:ext>
            </p:extLst>
          </p:nvPr>
        </p:nvGraphicFramePr>
        <p:xfrm>
          <a:off x="9815736" y="536651"/>
          <a:ext cx="2376264" cy="197807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주민등록번호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주민등록번호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입력함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1-1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동의 체크박스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미선택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체크 활성화함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불필요시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삭제 가능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대상자 여부 확인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주민등록 번호로 대상자 여부 확인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주민등록 번호의 대상자가 존재하는 경우 로그인 화면으로 이동함 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격리대상자가 아닌 경우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제공함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화면 이동 없음</a:t>
                      </a:r>
                      <a:endParaRPr lang="en-US" altLang="ko-KR" sz="700" b="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이미 가입한 이력이 </a:t>
                      </a:r>
                      <a:r>
                        <a:rPr lang="ko-KR" altLang="en-US" sz="700" b="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있는경우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ALERT </a:t>
                      </a:r>
                      <a:b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7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31655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4786041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4798104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5196002"/>
            <a:ext cx="209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자가 격리 대상자가 아닙니다</a:t>
            </a:r>
            <a:r>
              <a:rPr lang="en-US" altLang="ko-KR" sz="800" dirty="0" smtClean="0"/>
              <a:t>.</a:t>
            </a:r>
          </a:p>
          <a:p>
            <a:pPr algn="ctr"/>
            <a:r>
              <a:rPr lang="ko-KR" altLang="en-US" sz="800" dirty="0" smtClean="0"/>
              <a:t>대상자인 경우 담당 기관으로 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연락해 주세요</a:t>
            </a:r>
            <a:endParaRPr lang="en-US" altLang="ko-KR" sz="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5693698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3258702" y="442623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격리 대상자가 아닌 경우</a:t>
            </a:r>
            <a:r>
              <a:rPr lang="en-US" altLang="ko-KR" sz="800" b="1" dirty="0" smtClean="0"/>
              <a:t>]</a:t>
            </a:r>
            <a:endParaRPr lang="ko-KR" altLang="en-US" sz="800" b="1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52250"/>
              </p:ext>
            </p:extLst>
          </p:nvPr>
        </p:nvGraphicFramePr>
        <p:xfrm>
          <a:off x="145143" y="840118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IITP_LOGIN_V002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id="{6EEE70BF-A11A-471E-916D-6E90E450940F}"/>
              </a:ext>
            </a:extLst>
          </p:cNvPr>
          <p:cNvSpPr/>
          <p:nvPr/>
        </p:nvSpPr>
        <p:spPr>
          <a:xfrm>
            <a:off x="635012" y="5067292"/>
            <a:ext cx="1762735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대상자 여부 확인</a:t>
            </a:r>
            <a:endParaRPr lang="ko-KR" altLang="en-US" sz="10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624646" y="50239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5792709" y="4786041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5792709" y="4798104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5792708" y="5196002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가입한 이력이 있습니다</a:t>
            </a:r>
            <a:r>
              <a:rPr lang="en-US" altLang="ko-KR" sz="800" dirty="0" smtClean="0"/>
              <a:t>. </a:t>
            </a:r>
          </a:p>
          <a:p>
            <a:pPr algn="ctr"/>
            <a:r>
              <a:rPr lang="ko-KR" altLang="en-US" sz="800" dirty="0" smtClean="0"/>
              <a:t>기존 아이디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비밀번호로 로그인해 주세요</a:t>
            </a:r>
            <a:r>
              <a:rPr lang="en-US" altLang="ko-KR" sz="800" dirty="0" smtClean="0"/>
              <a:t>.</a:t>
            </a:r>
            <a:endParaRPr lang="en-US" altLang="ko-KR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5792708" y="5693698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확인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681357" y="4426235"/>
            <a:ext cx="231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[</a:t>
            </a:r>
            <a:r>
              <a:rPr lang="ko-KR" altLang="en-US" sz="800" b="1" dirty="0" smtClean="0"/>
              <a:t>이전에 가입된 이력이 있는 경우</a:t>
            </a:r>
            <a:r>
              <a:rPr lang="en-US" altLang="ko-KR" sz="800" b="1" dirty="0" smtClean="0"/>
              <a:t>]</a:t>
            </a:r>
            <a:br>
              <a:rPr lang="en-US" altLang="ko-KR" sz="800" b="1" dirty="0" smtClean="0"/>
            </a:br>
            <a:r>
              <a:rPr lang="en-US" altLang="ko-KR" sz="800" b="1" dirty="0" smtClean="0"/>
              <a:t>- EX. 2</a:t>
            </a:r>
            <a:r>
              <a:rPr lang="ko-KR" altLang="en-US" sz="800" b="1" dirty="0" smtClean="0"/>
              <a:t>회 이상 격리자</a:t>
            </a:r>
            <a:endParaRPr lang="ko-KR" altLang="en-US" sz="800" b="1" dirty="0"/>
          </a:p>
        </p:txBody>
      </p:sp>
      <p:sp>
        <p:nvSpPr>
          <p:cNvPr id="39" name="Google Shape;531;p18"/>
          <p:cNvSpPr/>
          <p:nvPr/>
        </p:nvSpPr>
        <p:spPr>
          <a:xfrm>
            <a:off x="3624234" y="6382245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 smtClean="0"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r>
              <a:rPr lang="ko-KR" altLang="en-US" sz="900" dirty="0" smtClean="0">
                <a:latin typeface="Malgun Gothic"/>
                <a:ea typeface="Malgun Gothic"/>
                <a:cs typeface="Malgun Gothic"/>
                <a:sym typeface="Malgun Gothic"/>
              </a:rPr>
              <a:t>닫힘</a:t>
            </a:r>
            <a:endParaRPr dirty="0"/>
          </a:p>
        </p:txBody>
      </p:sp>
      <p:cxnSp>
        <p:nvCxnSpPr>
          <p:cNvPr id="40" name="Google Shape;506;p18"/>
          <p:cNvCxnSpPr/>
          <p:nvPr/>
        </p:nvCxnSpPr>
        <p:spPr>
          <a:xfrm flipH="1">
            <a:off x="4347060" y="6010710"/>
            <a:ext cx="1" cy="2853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" name="Google Shape;531;p18"/>
          <p:cNvSpPr/>
          <p:nvPr/>
        </p:nvSpPr>
        <p:spPr>
          <a:xfrm>
            <a:off x="5630734" y="6382245"/>
            <a:ext cx="2277961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 smtClean="0"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r>
              <a:rPr lang="ko-KR" altLang="en-US" sz="900" dirty="0" smtClean="0">
                <a:latin typeface="Malgun Gothic"/>
                <a:ea typeface="Malgun Gothic"/>
                <a:cs typeface="Malgun Gothic"/>
                <a:sym typeface="Malgun Gothic"/>
              </a:rPr>
              <a:t>닫히며 로그인 화면으로 이동</a:t>
            </a:r>
            <a:endParaRPr dirty="0"/>
          </a:p>
        </p:txBody>
      </p:sp>
      <p:cxnSp>
        <p:nvCxnSpPr>
          <p:cNvPr id="42" name="Google Shape;506;p18"/>
          <p:cNvCxnSpPr/>
          <p:nvPr/>
        </p:nvCxnSpPr>
        <p:spPr>
          <a:xfrm flipH="1">
            <a:off x="6769715" y="6010710"/>
            <a:ext cx="1" cy="2853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" name="모서리가 둥근 직사각형 42"/>
          <p:cNvSpPr/>
          <p:nvPr/>
        </p:nvSpPr>
        <p:spPr>
          <a:xfrm>
            <a:off x="383951" y="4684572"/>
            <a:ext cx="143881" cy="14388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527832" y="4652982"/>
            <a:ext cx="1606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</a:rPr>
              <a:t>개인정보 수집 이용 동의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65908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 smtClean="0">
                <a:latin typeface="+mn-ea"/>
              </a:rPr>
              <a:t>1-1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NEW(2021/11/02)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5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homeppt.com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5010</TotalTime>
  <Words>4383</Words>
  <Application>Microsoft Office PowerPoint</Application>
  <PresentationFormat>와이드스크린</PresentationFormat>
  <Paragraphs>1704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68" baseType="lpstr">
      <vt:lpstr>HY견명조</vt:lpstr>
      <vt:lpstr>宋体</vt:lpstr>
      <vt:lpstr>Work Sans Light</vt:lpstr>
      <vt:lpstr>幼圆</vt:lpstr>
      <vt:lpstr>나눔고딕</vt:lpstr>
      <vt:lpstr>나눔스퀘어 Bold</vt:lpstr>
      <vt:lpstr>나눔스퀘어 ExtraBold</vt:lpstr>
      <vt:lpstr>Malgun Gothic</vt:lpstr>
      <vt:lpstr>Malgun Gothic</vt:lpstr>
      <vt:lpstr>Arial</vt:lpstr>
      <vt:lpstr>Calibri</vt:lpstr>
      <vt:lpstr>Calibri Light</vt:lpstr>
      <vt:lpstr>Century Gothic</vt:lpstr>
      <vt:lpstr>Courier New</vt:lpstr>
      <vt:lpstr>Palatino Linotype</vt:lpstr>
      <vt:lpstr>Segoe UI</vt:lpstr>
      <vt:lpstr>Trebuchet MS</vt:lpstr>
      <vt:lpstr>Wingdings</vt:lpstr>
      <vt:lpstr>Office 主题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dltn1613@uracle.co.kr</dc:creator>
  <cp:lastModifiedBy>dltn1613@uracle.co.kr</cp:lastModifiedBy>
  <cp:revision>1461</cp:revision>
  <dcterms:created xsi:type="dcterms:W3CDTF">2021-07-06T05:16:45Z</dcterms:created>
  <dcterms:modified xsi:type="dcterms:W3CDTF">2021-11-03T01:20:52Z</dcterms:modified>
</cp:coreProperties>
</file>